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9" r:id="rId1"/>
    <p:sldMasterId id="2147484100" r:id="rId2"/>
    <p:sldMasterId id="2147484196" r:id="rId3"/>
    <p:sldMasterId id="2147484742" r:id="rId4"/>
  </p:sldMasterIdLst>
  <p:notesMasterIdLst>
    <p:notesMasterId r:id="rId22"/>
  </p:notesMasterIdLst>
  <p:sldIdLst>
    <p:sldId id="256" r:id="rId5"/>
    <p:sldId id="257" r:id="rId6"/>
    <p:sldId id="262" r:id="rId7"/>
    <p:sldId id="260" r:id="rId8"/>
    <p:sldId id="263" r:id="rId9"/>
    <p:sldId id="264" r:id="rId10"/>
    <p:sldId id="265" r:id="rId11"/>
    <p:sldId id="266" r:id="rId12"/>
    <p:sldId id="267" r:id="rId13"/>
    <p:sldId id="268" r:id="rId14"/>
    <p:sldId id="274" r:id="rId15"/>
    <p:sldId id="269" r:id="rId16"/>
    <p:sldId id="270" r:id="rId17"/>
    <p:sldId id="271" r:id="rId18"/>
    <p:sldId id="272" r:id="rId19"/>
    <p:sldId id="273" r:id="rId20"/>
    <p:sldId id="26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65219FD0-D85C-4403-A9CD-EAB7D420207F}">
          <p14:sldIdLst>
            <p14:sldId id="256"/>
            <p14:sldId id="257"/>
            <p14:sldId id="262"/>
            <p14:sldId id="260"/>
            <p14:sldId id="263"/>
            <p14:sldId id="264"/>
            <p14:sldId id="265"/>
            <p14:sldId id="266"/>
            <p14:sldId id="267"/>
            <p14:sldId id="268"/>
            <p14:sldId id="274"/>
            <p14:sldId id="269"/>
            <p14:sldId id="270"/>
            <p14:sldId id="271"/>
            <p14:sldId id="272"/>
            <p14:sldId id="273"/>
            <p14:sldId id="261"/>
          </p14:sldIdLst>
        </p14:section>
      </p14:sectionLst>
    </p:ex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1" autoAdjust="0"/>
    <p:restoredTop sz="81395" autoAdjust="0"/>
  </p:normalViewPr>
  <p:slideViewPr>
    <p:cSldViewPr snapToGrid="0">
      <p:cViewPr varScale="1">
        <p:scale>
          <a:sx n="55" d="100"/>
          <a:sy n="55" d="100"/>
        </p:scale>
        <p:origin x="-720"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6" d="100"/>
          <a:sy n="66" d="100"/>
        </p:scale>
        <p:origin x="3330"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48B6A0-2C99-4F6F-A14F-4AB3C266F0D6}" type="datetimeFigureOut">
              <a:rPr lang="ru-RU" smtClean="0"/>
              <a:t>07.04.2020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4543FD-A527-4C36-ABBC-8808D926D77A}" type="slidenum">
              <a:rPr lang="ru-RU" smtClean="0"/>
              <a:t>‹#›</a:t>
            </a:fld>
            <a:endParaRPr lang="ru-RU"/>
          </a:p>
        </p:txBody>
      </p:sp>
    </p:spTree>
    <p:extLst>
      <p:ext uri="{BB962C8B-B14F-4D97-AF65-F5344CB8AC3E}">
        <p14:creationId xmlns:p14="http://schemas.microsoft.com/office/powerpoint/2010/main" val="1930527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4124186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2298209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13200903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3168300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2036219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8551121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92E828B-0EFC-4E73-B222-313E921C86CD}" type="datetimeFigureOut">
              <a:rPr lang="ru-RU" smtClean="0"/>
              <a:t>07.04.2020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141265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45127" y="2507550"/>
            <a:ext cx="5156200" cy="3680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7550"/>
            <a:ext cx="5181601" cy="3680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692E828B-0EFC-4E73-B222-313E921C86CD}" type="datetimeFigureOut">
              <a:rPr lang="ru-RU" smtClean="0"/>
              <a:t>07.04.2020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B1654C4-6010-4D0E-88CE-367434DE5230}"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extLst>
      <p:ext uri="{BB962C8B-B14F-4D97-AF65-F5344CB8AC3E}">
        <p14:creationId xmlns:p14="http://schemas.microsoft.com/office/powerpoint/2010/main" val="14860629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Только заголовок">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92E828B-0EFC-4E73-B222-313E921C86CD}" type="datetimeFigureOut">
              <a:rPr lang="ru-RU" smtClean="0"/>
              <a:t>07.04.2020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B1654C4-6010-4D0E-88CE-367434DE5230}" type="slidenum">
              <a:rPr lang="ru-RU" smtClean="0"/>
              <a:t>‹#›</a:t>
            </a:fld>
            <a:endParaRPr lang="ru-RU"/>
          </a:p>
        </p:txBody>
      </p:sp>
      <p:sp>
        <p:nvSpPr>
          <p:cNvPr id="6" name="Title 5"/>
          <p:cNvSpPr>
            <a:spLocks noGrp="1"/>
          </p:cNvSpPr>
          <p:nvPr>
            <p:ph type="title"/>
          </p:nvPr>
        </p:nvSpPr>
        <p:spPr/>
        <p:txBody>
          <a:bodyPr/>
          <a:lstStyle/>
          <a:p>
            <a:r>
              <a:rPr lang="ru-RU" smtClean="0"/>
              <a:t>Образец заголовка</a:t>
            </a:r>
            <a:endParaRPr lang="en-US"/>
          </a:p>
        </p:txBody>
      </p:sp>
    </p:spTree>
    <p:extLst>
      <p:ext uri="{BB962C8B-B14F-4D97-AF65-F5344CB8AC3E}">
        <p14:creationId xmlns:p14="http://schemas.microsoft.com/office/powerpoint/2010/main" val="34809435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2E828B-0EFC-4E73-B222-313E921C86CD}" type="datetimeFigureOut">
              <a:rPr lang="ru-RU" smtClean="0"/>
              <a:t>07.04.2020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15796826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ru-RU" smtClean="0"/>
              <a:t>Образец заголовка</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92E828B-0EFC-4E73-B222-313E921C86CD}" type="datetimeFigureOut">
              <a:rPr lang="ru-RU" smtClean="0"/>
              <a:t>07.04.2020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2947971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31423486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ru-RU" smtClean="0"/>
              <a:t>Образец заголовка</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92E828B-0EFC-4E73-B222-313E921C86CD}" type="datetimeFigureOut">
              <a:rPr lang="ru-RU" smtClean="0"/>
              <a:t>07.04.2020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36202522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1711404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3384510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35937005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19284621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41313998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92E828B-0EFC-4E73-B222-313E921C86CD}" type="datetimeFigureOut">
              <a:rPr lang="ru-RU" smtClean="0"/>
              <a:t>07.04.2020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8545694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45127" y="2507550"/>
            <a:ext cx="5156200" cy="3680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7550"/>
            <a:ext cx="5181601" cy="3680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692E828B-0EFC-4E73-B222-313E921C86CD}" type="datetimeFigureOut">
              <a:rPr lang="ru-RU" smtClean="0"/>
              <a:t>07.04.2020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B1654C4-6010-4D0E-88CE-367434DE5230}"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extLst>
      <p:ext uri="{BB962C8B-B14F-4D97-AF65-F5344CB8AC3E}">
        <p14:creationId xmlns:p14="http://schemas.microsoft.com/office/powerpoint/2010/main" val="38051373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Только заголовок">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92E828B-0EFC-4E73-B222-313E921C86CD}" type="datetimeFigureOut">
              <a:rPr lang="ru-RU" smtClean="0"/>
              <a:t>07.04.2020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B1654C4-6010-4D0E-88CE-367434DE5230}" type="slidenum">
              <a:rPr lang="ru-RU" smtClean="0"/>
              <a:t>‹#›</a:t>
            </a:fld>
            <a:endParaRPr lang="ru-RU"/>
          </a:p>
        </p:txBody>
      </p:sp>
      <p:sp>
        <p:nvSpPr>
          <p:cNvPr id="6" name="Title 5"/>
          <p:cNvSpPr>
            <a:spLocks noGrp="1"/>
          </p:cNvSpPr>
          <p:nvPr>
            <p:ph type="title"/>
          </p:nvPr>
        </p:nvSpPr>
        <p:spPr/>
        <p:txBody>
          <a:bodyPr/>
          <a:lstStyle/>
          <a:p>
            <a:r>
              <a:rPr lang="ru-RU" smtClean="0"/>
              <a:t>Образец заголовка</a:t>
            </a:r>
            <a:endParaRPr lang="en-US"/>
          </a:p>
        </p:txBody>
      </p:sp>
    </p:spTree>
    <p:extLst>
      <p:ext uri="{BB962C8B-B14F-4D97-AF65-F5344CB8AC3E}">
        <p14:creationId xmlns:p14="http://schemas.microsoft.com/office/powerpoint/2010/main" val="19489092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2E828B-0EFC-4E73-B222-313E921C86CD}" type="datetimeFigureOut">
              <a:rPr lang="ru-RU" smtClean="0"/>
              <a:t>07.04.2020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1804574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2782727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ru-RU" smtClean="0"/>
              <a:t>Образец заголовка</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92E828B-0EFC-4E73-B222-313E921C86CD}" type="datetimeFigureOut">
              <a:rPr lang="ru-RU" smtClean="0"/>
              <a:t>07.04.2020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4922624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ru-RU" smtClean="0"/>
              <a:t>Образец заголовка</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92E828B-0EFC-4E73-B222-313E921C86CD}" type="datetimeFigureOut">
              <a:rPr lang="ru-RU" smtClean="0"/>
              <a:t>07.04.2020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14426169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40745851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20420535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33952463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12863947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6941928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92E828B-0EFC-4E73-B222-313E921C86CD}" type="datetimeFigureOut">
              <a:rPr lang="ru-RU" smtClean="0"/>
              <a:t>07.04.2020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1999641506"/>
      </p:ext>
    </p:extLst>
  </p:cSld>
  <p:clrMapOvr>
    <a:masterClrMapping/>
  </p:clrMapOvr>
  <p:extLst>
    <p:ext uri="{DCECCB84-F9BA-43D5-87BE-67443E8EF086}">
      <p15:sldGuideLst xmlns:p15="http://schemas.microsoft.com/office/powerpoint/2012/main" xmlns=""/>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92E828B-0EFC-4E73-B222-313E921C86CD}" type="datetimeFigureOut">
              <a:rPr lang="ru-RU" smtClean="0"/>
              <a:t>07.04.2020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1489353078"/>
      </p:ext>
    </p:extLst>
  </p:cSld>
  <p:clrMapOvr>
    <a:masterClrMapping/>
  </p:clrMapOvr>
  <p:extLst>
    <p:ext uri="{DCECCB84-F9BA-43D5-87BE-67443E8EF086}">
      <p15:sldGuideLst xmlns:p15="http://schemas.microsoft.com/office/powerpoint/2012/main" xmlns=""/>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92E828B-0EFC-4E73-B222-313E921C86CD}" type="datetimeFigureOut">
              <a:rPr lang="ru-RU" smtClean="0"/>
              <a:t>07.04.2020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432090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92E828B-0EFC-4E73-B222-313E921C86CD}" type="datetimeFigureOut">
              <a:rPr lang="ru-RU" smtClean="0"/>
              <a:t>07.04.2020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42756715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2E828B-0EFC-4E73-B222-313E921C86CD}" type="datetimeFigureOut">
              <a:rPr lang="ru-RU" smtClean="0"/>
              <a:t>07.04.2020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30560395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92E828B-0EFC-4E73-B222-313E921C86CD}" type="datetimeFigureOut">
              <a:rPr lang="ru-RU" smtClean="0"/>
              <a:t>07.04.2020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3466720652"/>
      </p:ext>
    </p:extLst>
  </p:cSld>
  <p:clrMapOvr>
    <a:masterClrMapping/>
  </p:clrMapOvr>
  <p:extLst>
    <p:ext uri="{DCECCB84-F9BA-43D5-87BE-67443E8EF086}">
      <p15:sldGuideLst xmlns:p15="http://schemas.microsoft.com/office/powerpoint/2012/main" xmlns=""/>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92E828B-0EFC-4E73-B222-313E921C86CD}" type="datetimeFigureOut">
              <a:rPr lang="ru-RU" smtClean="0"/>
              <a:t>07.04.2020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7897724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22390439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B1654C4-6010-4D0E-88CE-367434DE5230}"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733562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692E828B-0EFC-4E73-B222-313E921C86CD}" type="datetimeFigureOut">
              <a:rPr lang="ru-RU" smtClean="0"/>
              <a:t>07.04.2020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11120600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692E828B-0EFC-4E73-B222-313E921C86CD}" type="datetimeFigureOut">
              <a:rPr lang="ru-RU" smtClean="0"/>
              <a:t>07.04.2020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B1654C4-6010-4D0E-88CE-367434DE5230}"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149354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692E828B-0EFC-4E73-B222-313E921C86CD}" type="datetimeFigureOut">
              <a:rPr lang="ru-RU" smtClean="0"/>
              <a:t>07.04.2020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15659495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7286734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92E828B-0EFC-4E73-B222-313E921C86CD}" type="datetimeFigureOut">
              <a:rPr lang="ru-RU" smtClean="0"/>
              <a:t>07.04.2020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881909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45127" y="2507550"/>
            <a:ext cx="5156200" cy="3680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7550"/>
            <a:ext cx="5181601" cy="3680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692E828B-0EFC-4E73-B222-313E921C86CD}" type="datetimeFigureOut">
              <a:rPr lang="ru-RU" smtClean="0"/>
              <a:t>07.04.2020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B1654C4-6010-4D0E-88CE-367434DE5230}"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extLst>
      <p:ext uri="{BB962C8B-B14F-4D97-AF65-F5344CB8AC3E}">
        <p14:creationId xmlns:p14="http://schemas.microsoft.com/office/powerpoint/2010/main" val="2705533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Только заголовок">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92E828B-0EFC-4E73-B222-313E921C86CD}" type="datetimeFigureOut">
              <a:rPr lang="ru-RU" smtClean="0"/>
              <a:t>07.04.2020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B1654C4-6010-4D0E-88CE-367434DE5230}" type="slidenum">
              <a:rPr lang="ru-RU" smtClean="0"/>
              <a:t>‹#›</a:t>
            </a:fld>
            <a:endParaRPr lang="ru-RU"/>
          </a:p>
        </p:txBody>
      </p:sp>
      <p:sp>
        <p:nvSpPr>
          <p:cNvPr id="6" name="Title 5"/>
          <p:cNvSpPr>
            <a:spLocks noGrp="1"/>
          </p:cNvSpPr>
          <p:nvPr>
            <p:ph type="title"/>
          </p:nvPr>
        </p:nvSpPr>
        <p:spPr/>
        <p:txBody>
          <a:bodyPr/>
          <a:lstStyle/>
          <a:p>
            <a:r>
              <a:rPr lang="ru-RU" smtClean="0"/>
              <a:t>Образец заголовка</a:t>
            </a:r>
            <a:endParaRPr lang="en-US"/>
          </a:p>
        </p:txBody>
      </p:sp>
    </p:spTree>
    <p:extLst>
      <p:ext uri="{BB962C8B-B14F-4D97-AF65-F5344CB8AC3E}">
        <p14:creationId xmlns:p14="http://schemas.microsoft.com/office/powerpoint/2010/main" val="1716029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2E828B-0EFC-4E73-B222-313E921C86CD}" type="datetimeFigureOut">
              <a:rPr lang="ru-RU" smtClean="0"/>
              <a:t>07.04.2020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4193837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ru-RU" smtClean="0"/>
              <a:t>Образец заголовка</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92E828B-0EFC-4E73-B222-313E921C86CD}" type="datetimeFigureOut">
              <a:rPr lang="ru-RU" smtClean="0"/>
              <a:t>07.04.2020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485200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ru-RU" smtClean="0"/>
              <a:t>Образец заголовка</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92E828B-0EFC-4E73-B222-313E921C86CD}" type="datetimeFigureOut">
              <a:rPr lang="ru-RU" smtClean="0"/>
              <a:t>07.04.2020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B1654C4-6010-4D0E-88CE-367434DE5230}" type="slidenum">
              <a:rPr lang="ru-RU" smtClean="0"/>
              <a:t>‹#›</a:t>
            </a:fld>
            <a:endParaRPr lang="ru-RU"/>
          </a:p>
        </p:txBody>
      </p:sp>
    </p:spTree>
    <p:extLst>
      <p:ext uri="{BB962C8B-B14F-4D97-AF65-F5344CB8AC3E}">
        <p14:creationId xmlns:p14="http://schemas.microsoft.com/office/powerpoint/2010/main" val="2055704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theme" Target="../theme/theme4.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692E828B-0EFC-4E73-B222-313E921C86CD}" type="datetimeFigureOut">
              <a:rPr lang="ru-RU" smtClean="0"/>
              <a:t>07.04.2020</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ru-RU"/>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FB1654C4-6010-4D0E-88CE-367434DE5230}" type="slidenum">
              <a:rPr lang="ru-RU" smtClean="0"/>
              <a:t>‹#›</a:t>
            </a:fld>
            <a:endParaRPr lang="ru-RU"/>
          </a:p>
        </p:txBody>
      </p:sp>
    </p:spTree>
    <p:extLst>
      <p:ext uri="{BB962C8B-B14F-4D97-AF65-F5344CB8AC3E}">
        <p14:creationId xmlns:p14="http://schemas.microsoft.com/office/powerpoint/2010/main" val="4287103201"/>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692E828B-0EFC-4E73-B222-313E921C86CD}" type="datetimeFigureOut">
              <a:rPr lang="ru-RU" smtClean="0"/>
              <a:t>07.04.2020</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ru-RU"/>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FB1654C4-6010-4D0E-88CE-367434DE5230}" type="slidenum">
              <a:rPr lang="ru-RU" smtClean="0"/>
              <a:t>‹#›</a:t>
            </a:fld>
            <a:endParaRPr lang="ru-RU"/>
          </a:p>
        </p:txBody>
      </p:sp>
    </p:spTree>
    <p:extLst>
      <p:ext uri="{BB962C8B-B14F-4D97-AF65-F5344CB8AC3E}">
        <p14:creationId xmlns:p14="http://schemas.microsoft.com/office/powerpoint/2010/main" val="3956290041"/>
      </p:ext>
    </p:extLst>
  </p:cSld>
  <p:clrMap bg1="lt1" tx1="dk1" bg2="lt2" tx2="dk2" accent1="accent1" accent2="accent2" accent3="accent3" accent4="accent4" accent5="accent5" accent6="accent6" hlink="hlink" folHlink="folHlink"/>
  <p:sldLayoutIdLst>
    <p:sldLayoutId id="2147484101" r:id="rId1"/>
    <p:sldLayoutId id="2147484102" r:id="rId2"/>
    <p:sldLayoutId id="2147484103" r:id="rId3"/>
    <p:sldLayoutId id="2147484104" r:id="rId4"/>
    <p:sldLayoutId id="2147484105" r:id="rId5"/>
    <p:sldLayoutId id="2147484106" r:id="rId6"/>
    <p:sldLayoutId id="2147484107" r:id="rId7"/>
    <p:sldLayoutId id="2147484108" r:id="rId8"/>
    <p:sldLayoutId id="2147484109" r:id="rId9"/>
    <p:sldLayoutId id="2147484110" r:id="rId10"/>
    <p:sldLayoutId id="21474841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692E828B-0EFC-4E73-B222-313E921C86CD}" type="datetimeFigureOut">
              <a:rPr lang="ru-RU" smtClean="0"/>
              <a:t>07.04.2020</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ru-RU"/>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FB1654C4-6010-4D0E-88CE-367434DE5230}" type="slidenum">
              <a:rPr lang="ru-RU" smtClean="0"/>
              <a:t>‹#›</a:t>
            </a:fld>
            <a:endParaRPr lang="ru-RU"/>
          </a:p>
        </p:txBody>
      </p:sp>
    </p:spTree>
    <p:extLst>
      <p:ext uri="{BB962C8B-B14F-4D97-AF65-F5344CB8AC3E}">
        <p14:creationId xmlns:p14="http://schemas.microsoft.com/office/powerpoint/2010/main" val="583724102"/>
      </p:ext>
    </p:extLst>
  </p:cSld>
  <p:clrMap bg1="lt1" tx1="dk1" bg2="lt2" tx2="dk2" accent1="accent1" accent2="accent2" accent3="accent3" accent4="accent4" accent5="accent5" accent6="accent6" hlink="hlink" folHlink="folHlink"/>
  <p:sldLayoutIdLst>
    <p:sldLayoutId id="2147484197" r:id="rId1"/>
    <p:sldLayoutId id="2147484198" r:id="rId2"/>
    <p:sldLayoutId id="2147484199" r:id="rId3"/>
    <p:sldLayoutId id="2147484200" r:id="rId4"/>
    <p:sldLayoutId id="2147484201" r:id="rId5"/>
    <p:sldLayoutId id="2147484202" r:id="rId6"/>
    <p:sldLayoutId id="2147484203" r:id="rId7"/>
    <p:sldLayoutId id="2147484204" r:id="rId8"/>
    <p:sldLayoutId id="2147484205" r:id="rId9"/>
    <p:sldLayoutId id="2147484206" r:id="rId10"/>
    <p:sldLayoutId id="21474842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92E828B-0EFC-4E73-B222-313E921C86CD}" type="datetimeFigureOut">
              <a:rPr lang="ru-RU" smtClean="0"/>
              <a:t>07.04.2020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B1654C4-6010-4D0E-88CE-367434DE5230}" type="slidenum">
              <a:rPr lang="ru-RU" smtClean="0"/>
              <a:t>‹#›</a:t>
            </a:fld>
            <a:endParaRPr lang="ru-RU"/>
          </a:p>
        </p:txBody>
      </p:sp>
    </p:spTree>
    <p:extLst>
      <p:ext uri="{BB962C8B-B14F-4D97-AF65-F5344CB8AC3E}">
        <p14:creationId xmlns:p14="http://schemas.microsoft.com/office/powerpoint/2010/main" val="4084388814"/>
      </p:ext>
    </p:extLst>
  </p:cSld>
  <p:clrMap bg1="lt1" tx1="dk1" bg2="lt2" tx2="dk2" accent1="accent1" accent2="accent2" accent3="accent3" accent4="accent4" accent5="accent5" accent6="accent6" hlink="hlink" folHlink="folHlink"/>
  <p:sldLayoutIdLst>
    <p:sldLayoutId id="2147484743" r:id="rId1"/>
    <p:sldLayoutId id="2147484744" r:id="rId2"/>
    <p:sldLayoutId id="2147484745" r:id="rId3"/>
    <p:sldLayoutId id="2147484746" r:id="rId4"/>
    <p:sldLayoutId id="2147484747" r:id="rId5"/>
    <p:sldLayoutId id="2147484748" r:id="rId6"/>
    <p:sldLayoutId id="2147484749" r:id="rId7"/>
    <p:sldLayoutId id="2147484750" r:id="rId8"/>
    <p:sldLayoutId id="2147484751" r:id="rId9"/>
    <p:sldLayoutId id="2147484752" r:id="rId10"/>
    <p:sldLayoutId id="2147484753" r:id="rId11"/>
    <p:sldLayoutId id="2147484754" r:id="rId12"/>
    <p:sldLayoutId id="2147484755" r:id="rId13"/>
    <p:sldLayoutId id="2147484756" r:id="rId14"/>
    <p:sldLayoutId id="2147484757" r:id="rId15"/>
    <p:sldLayoutId id="214748475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23333" y="559558"/>
            <a:ext cx="10781730" cy="3630306"/>
          </a:xfrm>
        </p:spPr>
        <p:txBody>
          <a:bodyPr>
            <a:noAutofit/>
          </a:bodyPr>
          <a:lstStyle/>
          <a:p>
            <a:pPr algn="ctr"/>
            <a:r>
              <a:rPr lang="ru-RU" sz="3200" dirty="0" err="1">
                <a:latin typeface="Times New Roman" panose="02020603050405020304" pitchFamily="18" charset="0"/>
                <a:cs typeface="Times New Roman" panose="02020603050405020304" pitchFamily="18" charset="0"/>
              </a:rPr>
              <a:t>Қазақстан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Республикасының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Білім</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және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ғылым</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министрлігі</a:t>
            </a: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r>
              <a:rPr lang="ru-RU" sz="3200" dirty="0" err="1" smtClean="0">
                <a:latin typeface="Times New Roman" panose="02020603050405020304" pitchFamily="18" charset="0"/>
                <a:cs typeface="Times New Roman" panose="02020603050405020304" pitchFamily="18" charset="0"/>
              </a:rPr>
              <a:t>Д.Серікбаев</a:t>
            </a:r>
            <a:r>
              <a:rPr lang="ru-RU" sz="3200" dirty="0" smtClean="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атындағы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Шығыс</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Қазақстан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мемлекеттік</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техникалық</a:t>
            </a:r>
            <a:r>
              <a:rPr lang="ru-RU" sz="3200" dirty="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университеті</a:t>
            </a:r>
            <a:r>
              <a:rPr lang="ru-RU" sz="3200" dirty="0" smtClean="0">
                <a:latin typeface="Times New Roman" panose="02020603050405020304" pitchFamily="18" charset="0"/>
                <a:cs typeface="Times New Roman" panose="02020603050405020304" pitchFamily="18" charset="0"/>
              </a:rPr>
              <a:t/>
            </a:r>
            <a:br>
              <a:rPr lang="ru-RU" sz="3200" dirty="0" smtClean="0">
                <a:latin typeface="Times New Roman" panose="02020603050405020304" pitchFamily="18" charset="0"/>
                <a:cs typeface="Times New Roman" panose="02020603050405020304" pitchFamily="18" charset="0"/>
              </a:rPr>
            </a:br>
            <a:r>
              <a:rPr lang="ru-RU" sz="3200" dirty="0" smtClean="0">
                <a:latin typeface="Times New Roman" panose="02020603050405020304" pitchFamily="18" charset="0"/>
                <a:cs typeface="Times New Roman" panose="02020603050405020304" pitchFamily="18" charset="0"/>
              </a:rPr>
              <a:t/>
            </a:r>
            <a:br>
              <a:rPr lang="ru-RU" sz="3200" dirty="0" smtClean="0">
                <a:latin typeface="Times New Roman" panose="02020603050405020304" pitchFamily="18" charset="0"/>
                <a:cs typeface="Times New Roman" panose="02020603050405020304" pitchFamily="18" charset="0"/>
              </a:rPr>
            </a:b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r>
              <a:rPr lang="ru-RU" sz="3600" dirty="0" err="1">
                <a:latin typeface="Times New Roman" panose="02020603050405020304" pitchFamily="18" charset="0"/>
                <a:cs typeface="Times New Roman" panose="02020603050405020304" pitchFamily="18" charset="0"/>
              </a:rPr>
              <a:t>Тақырыбы</a:t>
            </a:r>
            <a:r>
              <a:rPr lang="ru-RU" sz="3600" dirty="0" smtClean="0">
                <a:latin typeface="Times New Roman" panose="02020603050405020304" pitchFamily="18" charset="0"/>
                <a:cs typeface="Times New Roman" panose="02020603050405020304" pitchFamily="18" charset="0"/>
              </a:rPr>
              <a:t>: </a:t>
            </a:r>
            <a:r>
              <a:rPr lang="kk-KZ" sz="3600" dirty="0">
                <a:effectLst/>
                <a:latin typeface="Times New Roman" panose="02020603050405020304" pitchFamily="18" charset="0"/>
                <a:cs typeface="Times New Roman" panose="02020603050405020304" pitchFamily="18" charset="0"/>
              </a:rPr>
              <a:t>Міндеттемелер мен капиталдардың аудиті</a:t>
            </a: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43747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19618" y="259307"/>
            <a:ext cx="9962866" cy="6237027"/>
          </a:xfrm>
        </p:spPr>
        <p:txBody>
          <a:bodyPr>
            <a:noAutofit/>
          </a:bodyPr>
          <a:lstStyle/>
          <a:p>
            <a:r>
              <a:rPr lang="ru-RU" sz="2600" dirty="0" smtClean="0">
                <a:latin typeface="Times New Roman" panose="02020603050405020304" pitchFamily="18" charset="0"/>
                <a:cs typeface="Times New Roman" panose="02020603050405020304" pitchFamily="18" charset="0"/>
              </a:rPr>
              <a:t>     </a:t>
            </a:r>
            <a:r>
              <a:rPr lang="ru-RU" sz="2600" i="1" dirty="0" err="1" smtClean="0">
                <a:latin typeface="Times New Roman" panose="02020603050405020304" pitchFamily="18" charset="0"/>
                <a:cs typeface="Times New Roman" panose="02020603050405020304" pitchFamily="18" charset="0"/>
              </a:rPr>
              <a:t>Заңнамаларға</a:t>
            </a:r>
            <a:r>
              <a:rPr lang="ru-RU" sz="2600" i="1" dirty="0" smtClean="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сәйкес</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жалақыдан</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мыналар</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ұсталады</a:t>
            </a:r>
            <a:r>
              <a:rPr lang="ru-RU" sz="2600" i="1" dirty="0">
                <a:latin typeface="Times New Roman" panose="02020603050405020304" pitchFamily="18" charset="0"/>
                <a:cs typeface="Times New Roman" panose="02020603050405020304" pitchFamily="18" charset="0"/>
              </a:rPr>
              <a:t>: </a:t>
            </a:r>
            <a:r>
              <a:rPr lang="ru-RU" sz="2600" i="1" dirty="0" smtClean="0">
                <a:latin typeface="Times New Roman" panose="02020603050405020304" pitchFamily="18" charset="0"/>
                <a:cs typeface="Times New Roman" panose="02020603050405020304" pitchFamily="18" charset="0"/>
              </a:rPr>
              <a:t/>
            </a:r>
            <a:br>
              <a:rPr lang="ru-RU" sz="2600" i="1" dirty="0" smtClean="0">
                <a:latin typeface="Times New Roman" panose="02020603050405020304" pitchFamily="18" charset="0"/>
                <a:cs typeface="Times New Roman" panose="02020603050405020304" pitchFamily="18" charset="0"/>
              </a:rPr>
            </a:b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жеке</a:t>
            </a:r>
            <a:r>
              <a:rPr lang="ru-RU" sz="2600" dirty="0" smtClean="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табыс</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салығы</a:t>
            </a:r>
            <a:r>
              <a:rPr lang="ru-RU" sz="2600" dirty="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зейнетақы</a:t>
            </a:r>
            <a:r>
              <a:rPr lang="ru-RU" sz="2600" dirty="0" smtClean="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қорына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аударымдар</a:t>
            </a:r>
            <a:r>
              <a:rPr lang="ru-RU" sz="2600" dirty="0">
                <a:latin typeface="Times New Roman" panose="02020603050405020304" pitchFamily="18" charset="0"/>
                <a:cs typeface="Times New Roman" panose="02020603050405020304" pitchFamily="18" charset="0"/>
              </a:rPr>
              <a:t> (ай </a:t>
            </a:r>
            <a:r>
              <a:rPr lang="ru-RU" sz="2600" dirty="0" err="1">
                <a:latin typeface="Times New Roman" panose="02020603050405020304" pitchFamily="18" charset="0"/>
                <a:cs typeface="Times New Roman" panose="02020603050405020304" pitchFamily="18" charset="0"/>
              </a:rPr>
              <a:t>сайынғы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табысынан</a:t>
            </a:r>
            <a:r>
              <a:rPr lang="ru-RU" sz="2600" dirty="0">
                <a:latin typeface="Times New Roman" panose="02020603050405020304" pitchFamily="18" charset="0"/>
                <a:cs typeface="Times New Roman" panose="02020603050405020304" pitchFamily="18" charset="0"/>
              </a:rPr>
              <a:t> 10</a:t>
            </a:r>
            <a:r>
              <a:rPr lang="ru-RU" sz="2600" dirty="0" smtClean="0">
                <a:latin typeface="Times New Roman" panose="02020603050405020304" pitchFamily="18" charset="0"/>
                <a:cs typeface="Times New Roman" panose="02020603050405020304" pitchFamily="18" charset="0"/>
              </a:rPr>
              <a:t>%);</a:t>
            </a:r>
            <a:br>
              <a:rPr lang="ru-RU" sz="2600" dirty="0" smtClean="0">
                <a:latin typeface="Times New Roman" panose="02020603050405020304" pitchFamily="18" charset="0"/>
                <a:cs typeface="Times New Roman" panose="02020603050405020304" pitchFamily="18" charset="0"/>
              </a:rPr>
            </a:b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бұрын</a:t>
            </a:r>
            <a:r>
              <a:rPr lang="ru-RU" sz="2600" dirty="0" smtClean="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берілген</a:t>
            </a:r>
            <a:r>
              <a:rPr lang="ru-RU" sz="2600" dirty="0">
                <a:latin typeface="Times New Roman" panose="02020603050405020304" pitchFamily="18" charset="0"/>
                <a:cs typeface="Times New Roman" panose="02020603050405020304" pitchFamily="18" charset="0"/>
              </a:rPr>
              <a:t> аванс </a:t>
            </a:r>
            <a:r>
              <a:rPr lang="ru-RU" sz="2600" dirty="0" err="1">
                <a:latin typeface="Times New Roman" panose="02020603050405020304" pitchFamily="18" charset="0"/>
                <a:cs typeface="Times New Roman" panose="02020603050405020304" pitchFamily="18" charset="0"/>
              </a:rPr>
              <a:t>бойынша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берешекті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сондай-ақ</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арифметикалық</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қате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нәтижесінде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артық</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төленгне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соманы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өткізуге</a:t>
            </a:r>
            <a:r>
              <a:rPr lang="ru-RU" sz="2600" dirty="0">
                <a:latin typeface="Times New Roman" panose="02020603050405020304" pitchFamily="18" charset="0"/>
                <a:cs typeface="Times New Roman" panose="02020603050405020304" pitchFamily="18" charset="0"/>
              </a:rPr>
              <a:t>; </a:t>
            </a:r>
            <a:r>
              <a:rPr lang="ru-RU" sz="2600" dirty="0" smtClean="0">
                <a:latin typeface="Times New Roman" panose="02020603050405020304" pitchFamily="18" charset="0"/>
                <a:cs typeface="Times New Roman" panose="02020603050405020304" pitchFamily="18" charset="0"/>
              </a:rPr>
              <a:t/>
            </a:r>
            <a:br>
              <a:rPr lang="ru-RU" sz="2600" dirty="0" smtClean="0">
                <a:latin typeface="Times New Roman" panose="02020603050405020304" pitchFamily="18" charset="0"/>
                <a:cs typeface="Times New Roman" panose="02020603050405020304" pitchFamily="18" charset="0"/>
              </a:rPr>
            </a:b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есеп</a:t>
            </a:r>
            <a:r>
              <a:rPr lang="ru-RU" sz="2600" dirty="0" smtClean="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беретін</a:t>
            </a:r>
            <a:r>
              <a:rPr lang="ru-RU" sz="2600" dirty="0">
                <a:latin typeface="Times New Roman" panose="02020603050405020304" pitchFamily="18" charset="0"/>
                <a:cs typeface="Times New Roman" panose="02020603050405020304" pitchFamily="18" charset="0"/>
              </a:rPr>
              <a:t> сома </a:t>
            </a:r>
            <a:r>
              <a:rPr lang="ru-RU" sz="2600" dirty="0" err="1">
                <a:latin typeface="Times New Roman" panose="02020603050405020304" pitchFamily="18" charset="0"/>
                <a:cs typeface="Times New Roman" panose="02020603050405020304" pitchFamily="18" charset="0"/>
              </a:rPr>
              <a:t>бойынша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берешекті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өтеуге</a:t>
            </a:r>
            <a:r>
              <a:rPr lang="ru-RU" sz="2600" dirty="0">
                <a:latin typeface="Times New Roman" panose="02020603050405020304" pitchFamily="18" charset="0"/>
                <a:cs typeface="Times New Roman" panose="02020603050405020304" pitchFamily="18" charset="0"/>
              </a:rPr>
              <a:t>; </a:t>
            </a:r>
            <a:r>
              <a:rPr lang="ru-RU" sz="2600" dirty="0" smtClean="0">
                <a:latin typeface="Times New Roman" panose="02020603050405020304" pitchFamily="18" charset="0"/>
                <a:cs typeface="Times New Roman" panose="02020603050405020304" pitchFamily="18" charset="0"/>
              </a:rPr>
              <a:t/>
            </a:r>
            <a:br>
              <a:rPr lang="ru-RU" sz="2600" dirty="0" smtClean="0">
                <a:latin typeface="Times New Roman" panose="02020603050405020304" pitchFamily="18" charset="0"/>
                <a:cs typeface="Times New Roman" panose="02020603050405020304" pitchFamily="18" charset="0"/>
              </a:rPr>
            </a:b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пәтерақы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баланың</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мектепке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дейінгі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балалрға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мекемеде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тәрбиеленгені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үшін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еңбеккерлердің</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кәсіпорынға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келтірілген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материалдық</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зиянның</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орнын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толтыруға</a:t>
            </a:r>
            <a:r>
              <a:rPr lang="ru-RU" sz="2600" dirty="0">
                <a:latin typeface="Times New Roman" panose="02020603050405020304" pitchFamily="18" charset="0"/>
                <a:cs typeface="Times New Roman" panose="02020603050405020304" pitchFamily="18" charset="0"/>
              </a:rPr>
              <a:t>; </a:t>
            </a:r>
            <a:r>
              <a:rPr lang="ru-RU" sz="2600" dirty="0" smtClean="0">
                <a:latin typeface="Times New Roman" panose="02020603050405020304" pitchFamily="18" charset="0"/>
                <a:cs typeface="Times New Roman" panose="02020603050405020304" pitchFamily="18" charset="0"/>
              </a:rPr>
              <a:t/>
            </a:r>
            <a:br>
              <a:rPr lang="ru-RU" sz="2600" dirty="0" smtClean="0">
                <a:latin typeface="Times New Roman" panose="02020603050405020304" pitchFamily="18" charset="0"/>
                <a:cs typeface="Times New Roman" panose="02020603050405020304" pitchFamily="18" charset="0"/>
              </a:rPr>
            </a:b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ақшалай</a:t>
            </a:r>
            <a:r>
              <a:rPr lang="ru-RU" sz="2600" dirty="0" smtClean="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начеттар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заңсыз</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жұмсаған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қаржыны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біреудің</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мойнына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жазу</a:t>
            </a:r>
            <a:r>
              <a:rPr lang="ru-RU" sz="2600" dirty="0">
                <a:latin typeface="Times New Roman" panose="02020603050405020304" pitchFamily="18" charset="0"/>
                <a:cs typeface="Times New Roman" panose="02020603050405020304" pitchFamily="18" charset="0"/>
              </a:rPr>
              <a:t>;) кредитке </a:t>
            </a:r>
            <a:r>
              <a:rPr lang="ru-RU" sz="2600" dirty="0" err="1">
                <a:latin typeface="Times New Roman" panose="02020603050405020304" pitchFamily="18" charset="0"/>
                <a:cs typeface="Times New Roman" panose="02020603050405020304" pitchFamily="18" charset="0"/>
              </a:rPr>
              <a:t>сатып</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алынған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тауарға</a:t>
            </a:r>
            <a:r>
              <a:rPr lang="ru-RU" sz="2600" dirty="0">
                <a:latin typeface="Times New Roman" panose="02020603050405020304" pitchFamily="18" charset="0"/>
                <a:cs typeface="Times New Roman" panose="02020603050405020304" pitchFamily="18" charset="0"/>
              </a:rPr>
              <a:t>, газет пен </a:t>
            </a:r>
            <a:r>
              <a:rPr lang="ru-RU" sz="2600" dirty="0" err="1">
                <a:latin typeface="Times New Roman" panose="02020603050405020304" pitchFamily="18" charset="0"/>
                <a:cs typeface="Times New Roman" panose="02020603050405020304" pitchFamily="18" charset="0"/>
              </a:rPr>
              <a:t>журналдарға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жазылғаны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үшін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орындалатын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үкім</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құжаттар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бойынша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өнім</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ақауы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үшін</a:t>
            </a:r>
            <a:r>
              <a:rPr lang="ru-RU" sz="2600" dirty="0">
                <a:latin typeface="Times New Roman" panose="02020603050405020304" pitchFamily="18" charset="0"/>
                <a:cs typeface="Times New Roman" panose="02020603050405020304" pitchFamily="18" charset="0"/>
              </a:rPr>
              <a:t>. </a:t>
            </a:r>
            <a:r>
              <a:rPr lang="ru-RU" sz="2600" dirty="0" smtClean="0">
                <a:latin typeface="Times New Roman" panose="02020603050405020304" pitchFamily="18" charset="0"/>
                <a:cs typeface="Times New Roman" panose="02020603050405020304" pitchFamily="18" charset="0"/>
              </a:rPr>
              <a:t/>
            </a:r>
            <a:br>
              <a:rPr lang="ru-RU" sz="2600" dirty="0" smtClean="0">
                <a:latin typeface="Times New Roman" panose="02020603050405020304" pitchFamily="18" charset="0"/>
                <a:cs typeface="Times New Roman" panose="02020603050405020304" pitchFamily="18" charset="0"/>
              </a:rPr>
            </a:br>
            <a:r>
              <a:rPr lang="ru-RU" sz="2600" dirty="0" err="1" smtClean="0">
                <a:latin typeface="Times New Roman" panose="02020603050405020304" pitchFamily="18" charset="0"/>
                <a:cs typeface="Times New Roman" panose="02020603050405020304" pitchFamily="18" charset="0"/>
              </a:rPr>
              <a:t>Жалақыдан</a:t>
            </a:r>
            <a:r>
              <a:rPr lang="ru-RU" sz="2600" dirty="0" smtClean="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басқа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ұсталымдар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еңбеккерлердің</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келісімімен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ғана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ұсталады</a:t>
            </a:r>
            <a:r>
              <a:rPr lang="ru-RU" sz="2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663831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a:spLocks noGrp="1"/>
          </p:cNvSpPr>
          <p:nvPr>
            <p:ph type="title"/>
          </p:nvPr>
        </p:nvSpPr>
        <p:spPr>
          <a:xfrm>
            <a:off x="2351385" y="244548"/>
            <a:ext cx="8911687" cy="1280890"/>
          </a:xfrm>
        </p:spPr>
        <p:txBody>
          <a:bodyPr>
            <a:normAutofit/>
          </a:bodyPr>
          <a:lstStyle/>
          <a:p>
            <a:pPr lvl="0" defTabSz="914400" fontAlgn="base">
              <a:spcAft>
                <a:spcPct val="0"/>
              </a:spcAft>
            </a:pPr>
            <a:r>
              <a:rPr lang="ru-RU" altLang="ru-RU" sz="2400" b="1" dirty="0" err="1">
                <a:solidFill>
                  <a:srgbClr val="000000"/>
                </a:solidFill>
                <a:latin typeface="Arial" pitchFamily="34" charset="0"/>
                <a:cs typeface="Arial" pitchFamily="34" charset="0"/>
              </a:rPr>
              <a:t>Қызметкерлермен</a:t>
            </a:r>
            <a:r>
              <a:rPr lang="ru-RU" altLang="ru-RU" sz="2400" b="1" dirty="0">
                <a:solidFill>
                  <a:srgbClr val="000000"/>
                </a:solidFill>
                <a:latin typeface="Arial" pitchFamily="34" charset="0"/>
                <a:cs typeface="Arial" pitchFamily="34" charset="0"/>
              </a:rPr>
              <a:t> </a:t>
            </a:r>
            <a:r>
              <a:rPr lang="ru-RU" altLang="ru-RU" sz="2400" b="1" dirty="0" err="1">
                <a:solidFill>
                  <a:srgbClr val="000000"/>
                </a:solidFill>
                <a:latin typeface="Arial" pitchFamily="34" charset="0"/>
                <a:cs typeface="Arial" pitchFamily="34" charset="0"/>
              </a:rPr>
              <a:t>еңбекақы</a:t>
            </a:r>
            <a:r>
              <a:rPr lang="ru-RU" altLang="ru-RU" sz="2400" b="1" dirty="0">
                <a:solidFill>
                  <a:srgbClr val="000000"/>
                </a:solidFill>
                <a:latin typeface="Arial" pitchFamily="34" charset="0"/>
                <a:cs typeface="Arial" pitchFamily="34" charset="0"/>
              </a:rPr>
              <a:t> </a:t>
            </a:r>
            <a:r>
              <a:rPr lang="ru-RU" altLang="ru-RU" sz="2400" b="1" dirty="0" err="1">
                <a:solidFill>
                  <a:srgbClr val="000000"/>
                </a:solidFill>
                <a:latin typeface="Arial" pitchFamily="34" charset="0"/>
                <a:cs typeface="Arial" pitchFamily="34" charset="0"/>
              </a:rPr>
              <a:t>бойынша</a:t>
            </a:r>
            <a:r>
              <a:rPr lang="ru-RU" altLang="ru-RU" sz="2400" b="1" dirty="0">
                <a:solidFill>
                  <a:srgbClr val="000000"/>
                </a:solidFill>
                <a:latin typeface="Arial" pitchFamily="34" charset="0"/>
                <a:cs typeface="Arial" pitchFamily="34" charset="0"/>
              </a:rPr>
              <a:t> </a:t>
            </a:r>
            <a:r>
              <a:rPr lang="ru-RU" altLang="ru-RU" sz="2400" b="1" dirty="0" err="1">
                <a:solidFill>
                  <a:srgbClr val="000000"/>
                </a:solidFill>
                <a:latin typeface="Arial" pitchFamily="34" charset="0"/>
                <a:cs typeface="Arial" pitchFamily="34" charset="0"/>
              </a:rPr>
              <a:t>есеп</a:t>
            </a:r>
            <a:r>
              <a:rPr lang="ru-RU" altLang="ru-RU" sz="2400" b="1" dirty="0">
                <a:solidFill>
                  <a:srgbClr val="000000"/>
                </a:solidFill>
                <a:latin typeface="Arial" pitchFamily="34" charset="0"/>
                <a:cs typeface="Arial" pitchFamily="34" charset="0"/>
              </a:rPr>
              <a:t> </a:t>
            </a:r>
            <a:r>
              <a:rPr lang="ru-RU" altLang="ru-RU" sz="2400" b="1" dirty="0" err="1">
                <a:solidFill>
                  <a:srgbClr val="000000"/>
                </a:solidFill>
                <a:latin typeface="Arial" pitchFamily="34" charset="0"/>
                <a:cs typeface="Arial" pitchFamily="34" charset="0"/>
              </a:rPr>
              <a:t>айырысуларды</a:t>
            </a:r>
            <a:r>
              <a:rPr lang="ru-RU" altLang="ru-RU" sz="2400" b="1" dirty="0">
                <a:solidFill>
                  <a:srgbClr val="000000"/>
                </a:solidFill>
                <a:latin typeface="Arial" pitchFamily="34" charset="0"/>
                <a:cs typeface="Arial" pitchFamily="34" charset="0"/>
              </a:rPr>
              <a:t> </a:t>
            </a:r>
            <a:r>
              <a:rPr lang="ru-RU" altLang="ru-RU" sz="2400" b="1" dirty="0" err="1">
                <a:solidFill>
                  <a:srgbClr val="000000"/>
                </a:solidFill>
                <a:latin typeface="Arial" pitchFamily="34" charset="0"/>
                <a:cs typeface="Arial" pitchFamily="34" charset="0"/>
              </a:rPr>
              <a:t>аудиторлық</a:t>
            </a:r>
            <a:r>
              <a:rPr lang="ru-RU" altLang="ru-RU" sz="2400" b="1" dirty="0">
                <a:solidFill>
                  <a:srgbClr val="000000"/>
                </a:solidFill>
                <a:latin typeface="Arial" pitchFamily="34" charset="0"/>
                <a:cs typeface="Arial" pitchFamily="34" charset="0"/>
              </a:rPr>
              <a:t> </a:t>
            </a:r>
            <a:r>
              <a:rPr lang="ru-RU" altLang="ru-RU" sz="2400" b="1" dirty="0" err="1">
                <a:solidFill>
                  <a:srgbClr val="000000"/>
                </a:solidFill>
                <a:latin typeface="Arial" pitchFamily="34" charset="0"/>
                <a:cs typeface="Arial" pitchFamily="34" charset="0"/>
              </a:rPr>
              <a:t>тексерудің</a:t>
            </a:r>
            <a:r>
              <a:rPr lang="ru-RU" altLang="ru-RU" sz="2400" b="1" dirty="0">
                <a:solidFill>
                  <a:srgbClr val="000000"/>
                </a:solidFill>
                <a:latin typeface="Arial" pitchFamily="34" charset="0"/>
                <a:cs typeface="Arial" pitchFamily="34" charset="0"/>
              </a:rPr>
              <a:t> </a:t>
            </a:r>
            <a:r>
              <a:rPr lang="ru-RU" altLang="ru-RU" sz="2400" b="1" dirty="0" err="1">
                <a:solidFill>
                  <a:srgbClr val="000000"/>
                </a:solidFill>
                <a:latin typeface="Arial" pitchFamily="34" charset="0"/>
                <a:cs typeface="Arial" pitchFamily="34" charset="0"/>
              </a:rPr>
              <a:t>бағдарламасы</a:t>
            </a:r>
            <a:r>
              <a:rPr lang="ru-RU" altLang="ru-RU" sz="2400" dirty="0">
                <a:solidFill>
                  <a:schemeClr val="tx1"/>
                </a:solidFill>
                <a:latin typeface="Arial" pitchFamily="34" charset="0"/>
                <a:cs typeface="Arial" pitchFamily="34" charset="0"/>
              </a:rPr>
              <a:t/>
            </a:r>
            <a:br>
              <a:rPr lang="ru-RU" altLang="ru-RU" sz="2400" dirty="0">
                <a:solidFill>
                  <a:schemeClr val="tx1"/>
                </a:solidFill>
                <a:latin typeface="Arial" pitchFamily="34" charset="0"/>
                <a:cs typeface="Arial" pitchFamily="34" charset="0"/>
              </a:rPr>
            </a:br>
            <a:r>
              <a:rPr lang="ru-RU" altLang="ru-RU" sz="2400" dirty="0">
                <a:solidFill>
                  <a:srgbClr val="000000"/>
                </a:solidFill>
                <a:latin typeface="Arial" pitchFamily="34" charset="0"/>
                <a:cs typeface="Arial" pitchFamily="34" charset="0"/>
              </a:rPr>
              <a:t>        </a:t>
            </a:r>
            <a:endParaRPr lang="ru-RU" sz="2400" dirty="0"/>
          </a:p>
        </p:txBody>
      </p:sp>
      <p:graphicFrame>
        <p:nvGraphicFramePr>
          <p:cNvPr id="4" name="Таблица 3"/>
          <p:cNvGraphicFramePr>
            <a:graphicFrameLocks noGrp="1"/>
          </p:cNvGraphicFramePr>
          <p:nvPr>
            <p:extLst>
              <p:ext uri="{D42A27DB-BD31-4B8C-83A1-F6EECF244321}">
                <p14:modId xmlns:p14="http://schemas.microsoft.com/office/powerpoint/2010/main" val="2314262502"/>
              </p:ext>
            </p:extLst>
          </p:nvPr>
        </p:nvGraphicFramePr>
        <p:xfrm>
          <a:off x="2363637" y="1431985"/>
          <a:ext cx="7539486" cy="4869149"/>
        </p:xfrm>
        <a:graphic>
          <a:graphicData uri="http://schemas.openxmlformats.org/drawingml/2006/table">
            <a:tbl>
              <a:tblPr/>
              <a:tblGrid>
                <a:gridCol w="239148"/>
                <a:gridCol w="3473953"/>
                <a:gridCol w="3826385"/>
              </a:tblGrid>
              <a:tr h="228639">
                <a:tc>
                  <a:txBody>
                    <a:bodyPr/>
                    <a:lstStyle/>
                    <a:p>
                      <a:pPr algn="just"/>
                      <a:r>
                        <a:rPr lang="ru-RU" sz="1600" dirty="0">
                          <a:effectLst/>
                        </a:rPr>
                        <a:t>№</a:t>
                      </a:r>
                    </a:p>
                  </a:txBody>
                  <a:tcPr marL="32095" marR="32095" marT="32095" marB="3209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a:r>
                        <a:rPr lang="ru-RU" sz="1600" b="1">
                          <a:effectLst/>
                        </a:rPr>
                        <a:t>Процедуралар</a:t>
                      </a:r>
                      <a:endParaRPr lang="ru-RU" sz="1600">
                        <a:effectLst/>
                      </a:endParaRPr>
                    </a:p>
                  </a:txBody>
                  <a:tcPr marL="32095" marR="32095" marT="32095" marB="3209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a:r>
                        <a:rPr lang="ru-RU" sz="1600" b="1" dirty="0" err="1">
                          <a:effectLst/>
                        </a:rPr>
                        <a:t>Ақпарат</a:t>
                      </a:r>
                      <a:r>
                        <a:rPr lang="ru-RU" sz="1600" b="1" dirty="0">
                          <a:effectLst/>
                        </a:rPr>
                        <a:t> </a:t>
                      </a:r>
                      <a:r>
                        <a:rPr lang="ru-RU" sz="1600" b="1" dirty="0" err="1" smtClean="0">
                          <a:effectLst/>
                        </a:rPr>
                        <a:t>көздері</a:t>
                      </a:r>
                      <a:endParaRPr lang="ru-RU" sz="1600" dirty="0">
                        <a:effectLst/>
                      </a:endParaRPr>
                    </a:p>
                  </a:txBody>
                  <a:tcPr marL="32095" marR="32095" marT="32095" marB="3209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1007386">
                <a:tc>
                  <a:txBody>
                    <a:bodyPr/>
                    <a:lstStyle/>
                    <a:p>
                      <a:pPr algn="just"/>
                      <a:r>
                        <a:rPr lang="ru-RU" sz="1600">
                          <a:effectLst/>
                        </a:rPr>
                        <a:t>1.</a:t>
                      </a:r>
                    </a:p>
                  </a:txBody>
                  <a:tcPr marL="32095" marR="32095" marT="32095" marB="3209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a:r>
                        <a:rPr lang="ru-RU" sz="1600" dirty="0" err="1">
                          <a:effectLst/>
                        </a:rPr>
                        <a:t>Барлық</a:t>
                      </a:r>
                      <a:r>
                        <a:rPr lang="ru-RU" sz="1600" dirty="0">
                          <a:effectLst/>
                        </a:rPr>
                        <a:t> </a:t>
                      </a:r>
                      <a:r>
                        <a:rPr lang="ru-RU" sz="1600" dirty="0" err="1">
                          <a:effectLst/>
                        </a:rPr>
                        <a:t>негіздер</a:t>
                      </a:r>
                      <a:r>
                        <a:rPr lang="ru-RU" sz="1600" dirty="0">
                          <a:effectLst/>
                        </a:rPr>
                        <a:t> </a:t>
                      </a:r>
                      <a:r>
                        <a:rPr lang="ru-RU" sz="1600" dirty="0" err="1">
                          <a:effectLst/>
                        </a:rPr>
                        <a:t>бойынша</a:t>
                      </a:r>
                      <a:r>
                        <a:rPr lang="ru-RU" sz="1600" dirty="0">
                          <a:effectLst/>
                        </a:rPr>
                        <a:t> </a:t>
                      </a:r>
                      <a:r>
                        <a:rPr lang="ru-RU" sz="1600" dirty="0" err="1">
                          <a:effectLst/>
                        </a:rPr>
                        <a:t>қызметкерлерге</a:t>
                      </a:r>
                      <a:r>
                        <a:rPr lang="ru-RU" sz="1600" dirty="0">
                          <a:effectLst/>
                        </a:rPr>
                        <a:t> </a:t>
                      </a:r>
                      <a:r>
                        <a:rPr lang="ru-RU" sz="1600" dirty="0" err="1">
                          <a:effectLst/>
                        </a:rPr>
                        <a:t>төлемдерді</a:t>
                      </a:r>
                      <a:r>
                        <a:rPr lang="ru-RU" sz="1600" dirty="0">
                          <a:effectLst/>
                        </a:rPr>
                        <a:t> </a:t>
                      </a:r>
                      <a:r>
                        <a:rPr lang="ru-RU" sz="1600" dirty="0" err="1">
                          <a:effectLst/>
                        </a:rPr>
                        <a:t>есептеу</a:t>
                      </a:r>
                      <a:r>
                        <a:rPr lang="ru-RU" sz="1600" dirty="0">
                          <a:effectLst/>
                        </a:rPr>
                        <a:t> мен </a:t>
                      </a:r>
                      <a:r>
                        <a:rPr lang="ru-RU" sz="1600" dirty="0" err="1">
                          <a:effectLst/>
                        </a:rPr>
                        <a:t>толтырудың</a:t>
                      </a:r>
                      <a:r>
                        <a:rPr lang="ru-RU" sz="1600" dirty="0">
                          <a:effectLst/>
                        </a:rPr>
                        <a:t> </a:t>
                      </a:r>
                      <a:r>
                        <a:rPr lang="ru-RU" sz="1600" dirty="0" err="1">
                          <a:effectLst/>
                        </a:rPr>
                        <a:t>дұрыстығын</a:t>
                      </a:r>
                      <a:r>
                        <a:rPr lang="ru-RU" sz="1600" dirty="0">
                          <a:effectLst/>
                        </a:rPr>
                        <a:t> </a:t>
                      </a:r>
                      <a:r>
                        <a:rPr lang="ru-RU" sz="1600" dirty="0" err="1">
                          <a:effectLst/>
                        </a:rPr>
                        <a:t>бақылау</a:t>
                      </a:r>
                      <a:r>
                        <a:rPr lang="ru-RU" sz="1600" dirty="0">
                          <a:effectLst/>
                        </a:rPr>
                        <a:t>.</a:t>
                      </a:r>
                    </a:p>
                  </a:txBody>
                  <a:tcPr marL="32095" marR="32095" marT="32095" marB="3209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a:r>
                        <a:rPr lang="ru-RU" sz="1600">
                          <a:effectLst/>
                        </a:rPr>
                        <a:t>Есептеу-төлем тізімдемелері, нарядтар, жұмыс уақытын есепке алу табелі, штат кестесі.</a:t>
                      </a:r>
                    </a:p>
                  </a:txBody>
                  <a:tcPr marL="32095" marR="32095" marT="32095" marB="3209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1163135">
                <a:tc>
                  <a:txBody>
                    <a:bodyPr/>
                    <a:lstStyle/>
                    <a:p>
                      <a:pPr algn="just"/>
                      <a:r>
                        <a:rPr lang="ru-RU" sz="1600">
                          <a:effectLst/>
                        </a:rPr>
                        <a:t>2.</a:t>
                      </a:r>
                    </a:p>
                  </a:txBody>
                  <a:tcPr marL="32095" marR="32095" marT="32095" marB="3209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a:r>
                        <a:rPr lang="ru-RU" sz="1600">
                          <a:effectLst/>
                        </a:rPr>
                        <a:t>Еңбекақыдан ұсталынатын салықтардың зейнетақы қорына төленетін жарналардың дұрыс есептелуін тексеру.</a:t>
                      </a:r>
                    </a:p>
                  </a:txBody>
                  <a:tcPr marL="32095" marR="32095" marT="32095" marB="3209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a:r>
                        <a:rPr lang="ru-RU" sz="1600">
                          <a:effectLst/>
                        </a:rPr>
                        <a:t>Есептеу-төлем тізімдемелері, материалдық көмек беру туралы бұйрықтар.</a:t>
                      </a:r>
                    </a:p>
                  </a:txBody>
                  <a:tcPr marL="32095" marR="32095" marT="32095" marB="3209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1318884">
                <a:tc>
                  <a:txBody>
                    <a:bodyPr/>
                    <a:lstStyle/>
                    <a:p>
                      <a:pPr algn="just"/>
                      <a:r>
                        <a:rPr lang="ru-RU" sz="1600">
                          <a:effectLst/>
                        </a:rPr>
                        <a:t>3.</a:t>
                      </a:r>
                    </a:p>
                  </a:txBody>
                  <a:tcPr marL="32095" marR="32095" marT="32095" marB="3209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a:r>
                        <a:rPr lang="ru-RU" sz="1600">
                          <a:effectLst/>
                        </a:rPr>
                        <a:t>Қызметкерлердің еңбекақысын төлеу реестрлеріндегі мағлұматтарды тексеріп және оны Бас кітап шоттарымен салыстырып тексеру.</a:t>
                      </a:r>
                    </a:p>
                  </a:txBody>
                  <a:tcPr marL="32095" marR="32095" marT="32095" marB="3209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a:r>
                        <a:rPr lang="ru-RU" sz="1600">
                          <a:effectLst/>
                        </a:rPr>
                        <a:t>Тізімдемелер, журнал-ордерлер, машинограммалар, Бас кітап.</a:t>
                      </a:r>
                    </a:p>
                  </a:txBody>
                  <a:tcPr marL="32095" marR="32095" marT="32095" marB="3209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1007386">
                <a:tc>
                  <a:txBody>
                    <a:bodyPr/>
                    <a:lstStyle/>
                    <a:p>
                      <a:pPr algn="just"/>
                      <a:r>
                        <a:rPr lang="ru-RU" sz="1600">
                          <a:effectLst/>
                        </a:rPr>
                        <a:t>4.</a:t>
                      </a:r>
                    </a:p>
                  </a:txBody>
                  <a:tcPr marL="32095" marR="32095" marT="32095" marB="3209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a:r>
                        <a:rPr lang="ru-RU" sz="1600">
                          <a:effectLst/>
                        </a:rPr>
                        <a:t>Қызметкерлердің еңбекақысын есепке алу бойынша шоттар корреспонденцияларының дұрыстығын тексеру.</a:t>
                      </a:r>
                    </a:p>
                  </a:txBody>
                  <a:tcPr marL="32095" marR="32095" marT="32095" marB="3209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a:r>
                        <a:rPr lang="ru-RU" sz="1600" dirty="0" err="1">
                          <a:effectLst/>
                        </a:rPr>
                        <a:t>Тізімдемелер</a:t>
                      </a:r>
                      <a:r>
                        <a:rPr lang="ru-RU" sz="1600" dirty="0">
                          <a:effectLst/>
                        </a:rPr>
                        <a:t>, журнал-</a:t>
                      </a:r>
                      <a:r>
                        <a:rPr lang="ru-RU" sz="1600" dirty="0" err="1">
                          <a:effectLst/>
                        </a:rPr>
                        <a:t>ордерлер</a:t>
                      </a:r>
                      <a:r>
                        <a:rPr lang="ru-RU" sz="1600" dirty="0">
                          <a:effectLst/>
                        </a:rPr>
                        <a:t>, </a:t>
                      </a:r>
                      <a:r>
                        <a:rPr lang="ru-RU" sz="1600" dirty="0" err="1">
                          <a:effectLst/>
                        </a:rPr>
                        <a:t>машинограммалар</a:t>
                      </a:r>
                      <a:r>
                        <a:rPr lang="ru-RU" sz="1600" dirty="0">
                          <a:effectLst/>
                        </a:rPr>
                        <a:t>.</a:t>
                      </a:r>
                    </a:p>
                  </a:txBody>
                  <a:tcPr marL="32095" marR="32095" marT="32095" marB="3209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070010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37732" y="341194"/>
            <a:ext cx="10304060" cy="6155140"/>
          </a:xfrm>
        </p:spPr>
        <p:txBody>
          <a:bodyPr>
            <a:noAutofit/>
          </a:bodyPr>
          <a:lstStyle/>
          <a:p>
            <a:r>
              <a:rPr lang="ru-RU" sz="2500" dirty="0" smtClean="0">
                <a:latin typeface="Times New Roman" panose="02020603050405020304" pitchFamily="18" charset="0"/>
                <a:cs typeface="Times New Roman" panose="02020603050405020304" pitchFamily="18" charset="0"/>
              </a:rPr>
              <a:t>     ҚР-</a:t>
            </a:r>
            <a:r>
              <a:rPr lang="ru-RU" sz="2500" dirty="0" err="1" smtClean="0">
                <a:latin typeface="Times New Roman" panose="02020603050405020304" pitchFamily="18" charset="0"/>
                <a:cs typeface="Times New Roman" panose="02020603050405020304" pitchFamily="18" charset="0"/>
              </a:rPr>
              <a:t>ның</a:t>
            </a:r>
            <a:r>
              <a:rPr lang="ru-RU" sz="2500" dirty="0" smtClean="0">
                <a:latin typeface="Times New Roman" panose="02020603050405020304" pitchFamily="18" charset="0"/>
                <a:cs typeface="Times New Roman" panose="02020603050405020304" pitchFamily="18" charset="0"/>
              </a:rPr>
              <a:t> </a:t>
            </a:r>
            <a:r>
              <a:rPr lang="ru-RU" sz="2500" dirty="0">
                <a:latin typeface="Times New Roman" panose="02020603050405020304" pitchFamily="18" charset="0"/>
                <a:cs typeface="Times New Roman" panose="02020603050405020304" pitchFamily="18" charset="0"/>
              </a:rPr>
              <a:t>«</a:t>
            </a:r>
            <a:r>
              <a:rPr lang="ru-RU" sz="2500" dirty="0" err="1">
                <a:latin typeface="Times New Roman" panose="02020603050405020304" pitchFamily="18" charset="0"/>
                <a:cs typeface="Times New Roman" panose="02020603050405020304" pitchFamily="18" charset="0"/>
              </a:rPr>
              <a:t>Бухгалтерлік</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есеп</a:t>
            </a:r>
            <a:r>
              <a:rPr lang="ru-RU" sz="2500" dirty="0">
                <a:latin typeface="Times New Roman" panose="02020603050405020304" pitchFamily="18" charset="0"/>
                <a:cs typeface="Times New Roman" panose="02020603050405020304" pitchFamily="18" charset="0"/>
              </a:rPr>
              <a:t> пен </a:t>
            </a:r>
            <a:r>
              <a:rPr lang="ru-RU" sz="2500" dirty="0" err="1">
                <a:latin typeface="Times New Roman" panose="02020603050405020304" pitchFamily="18" charset="0"/>
                <a:cs typeface="Times New Roman" panose="02020603050405020304" pitchFamily="18" charset="0"/>
              </a:rPr>
              <a:t>қаржылық</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есеп</a:t>
            </a:r>
            <a:r>
              <a:rPr lang="ru-RU" sz="2500" dirty="0">
                <a:latin typeface="Times New Roman" panose="02020603050405020304" pitchFamily="18" charset="0"/>
                <a:cs typeface="Times New Roman" panose="02020603050405020304" pitchFamily="18" charset="0"/>
              </a:rPr>
              <a:t> беру </a:t>
            </a:r>
            <a:r>
              <a:rPr lang="ru-RU" sz="2500" dirty="0" err="1">
                <a:latin typeface="Times New Roman" panose="02020603050405020304" pitchFamily="18" charset="0"/>
                <a:cs typeface="Times New Roman" panose="02020603050405020304" pitchFamily="18" charset="0"/>
              </a:rPr>
              <a:t>туралы</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заңында</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бұл</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терминге</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мынандай</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анықтама</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берілген</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меншікті</a:t>
            </a:r>
            <a:r>
              <a:rPr lang="ru-RU" sz="2500" dirty="0">
                <a:latin typeface="Times New Roman" panose="02020603050405020304" pitchFamily="18" charset="0"/>
                <a:cs typeface="Times New Roman" panose="02020603050405020304" pitchFamily="18" charset="0"/>
              </a:rPr>
              <a:t> капитал – </a:t>
            </a:r>
            <a:r>
              <a:rPr lang="ru-RU" sz="2500" dirty="0" err="1">
                <a:latin typeface="Times New Roman" panose="02020603050405020304" pitchFamily="18" charset="0"/>
                <a:cs typeface="Times New Roman" panose="02020603050405020304" pitchFamily="18" charset="0"/>
              </a:rPr>
              <a:t>субъектінің</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міндеттемелері</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шегерілгеннен</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кейінгі</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активтері</a:t>
            </a:r>
            <a:r>
              <a:rPr lang="ru-RU" sz="2500" dirty="0">
                <a:latin typeface="Times New Roman" panose="02020603050405020304" pitchFamily="18" charset="0"/>
                <a:cs typeface="Times New Roman" panose="02020603050405020304" pitchFamily="18" charset="0"/>
              </a:rPr>
              <a:t>».</a:t>
            </a:r>
            <a:br>
              <a:rPr lang="ru-RU" sz="2500" dirty="0">
                <a:latin typeface="Times New Roman" panose="02020603050405020304" pitchFamily="18" charset="0"/>
                <a:cs typeface="Times New Roman" panose="02020603050405020304" pitchFamily="18" charset="0"/>
              </a:rPr>
            </a:br>
            <a:r>
              <a:rPr lang="ru-RU" sz="2500" dirty="0" smtClean="0">
                <a:latin typeface="Times New Roman" panose="02020603050405020304" pitchFamily="18" charset="0"/>
                <a:cs typeface="Times New Roman" panose="02020603050405020304" pitchFamily="18" charset="0"/>
              </a:rPr>
              <a:t>     </a:t>
            </a:r>
            <a:r>
              <a:rPr lang="ru-RU" sz="2500" dirty="0" err="1" smtClean="0">
                <a:latin typeface="Times New Roman" panose="02020603050405020304" pitchFamily="18" charset="0"/>
                <a:cs typeface="Times New Roman" panose="02020603050405020304" pitchFamily="18" charset="0"/>
              </a:rPr>
              <a:t>Меншікті</a:t>
            </a:r>
            <a:r>
              <a:rPr lang="ru-RU" sz="2500" dirty="0" smtClean="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капиталдың</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ерекшілігі</a:t>
            </a:r>
            <a:r>
              <a:rPr lang="ru-RU" sz="2500" dirty="0">
                <a:latin typeface="Times New Roman" panose="02020603050405020304" pitchFamily="18" charset="0"/>
                <a:cs typeface="Times New Roman" panose="02020603050405020304" pitchFamily="18" charset="0"/>
              </a:rPr>
              <a:t> </a:t>
            </a:r>
            <a:r>
              <a:rPr lang="ru-RU" sz="2500" dirty="0" smtClean="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ол</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шаруашылық</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жүргізуші</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субъектінің</a:t>
            </a:r>
            <a:r>
              <a:rPr lang="ru-RU" sz="2500" dirty="0">
                <a:latin typeface="Times New Roman" panose="02020603050405020304" pitchFamily="18" charset="0"/>
                <a:cs typeface="Times New Roman" panose="02020603050405020304" pitchFamily="18" charset="0"/>
              </a:rPr>
              <a:t> актив </a:t>
            </a:r>
            <a:r>
              <a:rPr lang="ru-RU" sz="2500" dirty="0" err="1">
                <a:latin typeface="Times New Roman" panose="02020603050405020304" pitchFamily="18" charset="0"/>
                <a:cs typeface="Times New Roman" panose="02020603050405020304" pitchFamily="18" charset="0"/>
              </a:rPr>
              <a:t>көзі</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ретінде</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үнемі</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алға</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шығуы</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соған</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орай</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оның</a:t>
            </a:r>
            <a:r>
              <a:rPr lang="ru-RU" sz="2500" dirty="0">
                <a:latin typeface="Times New Roman" panose="02020603050405020304" pitchFamily="18" charset="0"/>
                <a:cs typeface="Times New Roman" panose="02020603050405020304" pitchFamily="18" charset="0"/>
              </a:rPr>
              <a:t> </a:t>
            </a:r>
            <a:r>
              <a:rPr lang="ru-RU" sz="2500" dirty="0" smtClean="0">
                <a:latin typeface="Times New Roman" panose="02020603050405020304" pitchFamily="18" charset="0"/>
                <a:cs typeface="Times New Roman" panose="02020603050405020304" pitchFamily="18" charset="0"/>
              </a:rPr>
              <a:t>бар-</a:t>
            </a:r>
            <a:r>
              <a:rPr lang="ru-RU" sz="2500" dirty="0" err="1" smtClean="0">
                <a:latin typeface="Times New Roman" panose="02020603050405020304" pitchFamily="18" charset="0"/>
                <a:cs typeface="Times New Roman" panose="02020603050405020304" pitchFamily="18" charset="0"/>
              </a:rPr>
              <a:t>жоғы</a:t>
            </a:r>
            <a:r>
              <a:rPr lang="ru-RU" sz="2500" dirty="0" smtClean="0">
                <a:latin typeface="Times New Roman" panose="02020603050405020304" pitchFamily="18" charset="0"/>
                <a:cs typeface="Times New Roman" panose="02020603050405020304" pitchFamily="18" charset="0"/>
              </a:rPr>
              <a:t> </a:t>
            </a:r>
            <a:r>
              <a:rPr lang="ru-RU" sz="2500" dirty="0" err="1" smtClean="0">
                <a:latin typeface="Times New Roman" panose="02020603050405020304" pitchFamily="18" charset="0"/>
                <a:cs typeface="Times New Roman" panose="02020603050405020304" pitchFamily="18" charset="0"/>
              </a:rPr>
              <a:t>білінбейді</a:t>
            </a:r>
            <a:r>
              <a:rPr lang="ru-RU" sz="2500" dirty="0" smtClean="0">
                <a:latin typeface="Times New Roman" panose="02020603050405020304" pitchFamily="18" charset="0"/>
                <a:cs typeface="Times New Roman" panose="02020603050405020304" pitchFamily="18" charset="0"/>
              </a:rPr>
              <a:t>.</a:t>
            </a:r>
            <a:r>
              <a:rPr lang="ru-RU" sz="2500" dirty="0">
                <a:latin typeface="Times New Roman" panose="02020603050405020304" pitchFamily="18" charset="0"/>
                <a:cs typeface="Times New Roman" panose="02020603050405020304" pitchFamily="18" charset="0"/>
              </a:rPr>
              <a:t/>
            </a:r>
            <a:br>
              <a:rPr lang="ru-RU" sz="2500" dirty="0">
                <a:latin typeface="Times New Roman" panose="02020603050405020304" pitchFamily="18" charset="0"/>
                <a:cs typeface="Times New Roman" panose="02020603050405020304" pitchFamily="18" charset="0"/>
              </a:rPr>
            </a:br>
            <a:r>
              <a:rPr lang="ru-RU" sz="2500" dirty="0" smtClean="0">
                <a:latin typeface="Times New Roman" panose="02020603050405020304" pitchFamily="18" charset="0"/>
                <a:cs typeface="Times New Roman" panose="02020603050405020304" pitchFamily="18" charset="0"/>
              </a:rPr>
              <a:t>     30 </a:t>
            </a:r>
            <a:r>
              <a:rPr lang="ru-RU" sz="2500" dirty="0">
                <a:latin typeface="Times New Roman" panose="02020603050405020304" pitchFamily="18" charset="0"/>
                <a:cs typeface="Times New Roman" panose="02020603050405020304" pitchFamily="18" charset="0"/>
              </a:rPr>
              <a:t>«</a:t>
            </a:r>
            <a:r>
              <a:rPr lang="ru-RU" sz="2500" dirty="0" err="1">
                <a:latin typeface="Times New Roman" panose="02020603050405020304" pitchFamily="18" charset="0"/>
                <a:cs typeface="Times New Roman" panose="02020603050405020304" pitchFamily="18" charset="0"/>
              </a:rPr>
              <a:t>Қаржылық</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есеп</a:t>
            </a:r>
            <a:r>
              <a:rPr lang="ru-RU" sz="2500" dirty="0">
                <a:latin typeface="Times New Roman" panose="02020603050405020304" pitchFamily="18" charset="0"/>
                <a:cs typeface="Times New Roman" panose="02020603050405020304" pitchFamily="18" charset="0"/>
              </a:rPr>
              <a:t> беру </a:t>
            </a:r>
            <a:r>
              <a:rPr lang="ru-RU" sz="2500" dirty="0" err="1">
                <a:latin typeface="Times New Roman" panose="02020603050405020304" pitchFamily="18" charset="0"/>
                <a:cs typeface="Times New Roman" panose="02020603050405020304" pitchFamily="18" charset="0"/>
              </a:rPr>
              <a:t>ұсынуы</a:t>
            </a:r>
            <a:r>
              <a:rPr lang="ru-RU" sz="2500" dirty="0">
                <a:latin typeface="Times New Roman" panose="02020603050405020304" pitchFamily="18" charset="0"/>
                <a:cs typeface="Times New Roman" panose="02020603050405020304" pitchFamily="18" charset="0"/>
              </a:rPr>
              <a:t>» БЕС-де </a:t>
            </a:r>
            <a:r>
              <a:rPr lang="ru-RU" sz="2500" dirty="0" err="1">
                <a:latin typeface="Times New Roman" panose="02020603050405020304" pitchFamily="18" charset="0"/>
                <a:cs typeface="Times New Roman" panose="02020603050405020304" pitchFamily="18" charset="0"/>
              </a:rPr>
              <a:t>меншікті</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капиталға</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мыналар</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жатады</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деп</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көрсетілген</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жарғылық</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резервтік</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қосымша</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төленген</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және</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қосымша</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төленбеген</a:t>
            </a:r>
            <a:r>
              <a:rPr lang="ru-RU" sz="2500" dirty="0">
                <a:latin typeface="Times New Roman" panose="02020603050405020304" pitchFamily="18" charset="0"/>
                <a:cs typeface="Times New Roman" panose="02020603050405020304" pitchFamily="18" charset="0"/>
              </a:rPr>
              <a:t> капитал, </a:t>
            </a:r>
            <a:r>
              <a:rPr lang="ru-RU" sz="2500" dirty="0" err="1">
                <a:latin typeface="Times New Roman" panose="02020603050405020304" pitchFamily="18" charset="0"/>
                <a:cs typeface="Times New Roman" panose="02020603050405020304" pitchFamily="18" charset="0"/>
              </a:rPr>
              <a:t>бөлінбеген</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табыс</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жабылмаған</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залал</a:t>
            </a:r>
            <a:r>
              <a:rPr lang="ru-RU" sz="2500" dirty="0">
                <a:latin typeface="Times New Roman" panose="02020603050405020304" pitchFamily="18" charset="0"/>
                <a:cs typeface="Times New Roman" panose="02020603050405020304" pitchFamily="18" charset="0"/>
              </a:rPr>
              <a:t>).</a:t>
            </a:r>
            <a:br>
              <a:rPr lang="ru-RU" sz="2500" dirty="0">
                <a:latin typeface="Times New Roman" panose="02020603050405020304" pitchFamily="18" charset="0"/>
                <a:cs typeface="Times New Roman" panose="02020603050405020304" pitchFamily="18" charset="0"/>
              </a:rPr>
            </a:br>
            <a:r>
              <a:rPr lang="ru-RU" sz="2500" dirty="0" smtClean="0">
                <a:latin typeface="Times New Roman" panose="02020603050405020304" pitchFamily="18" charset="0"/>
                <a:cs typeface="Times New Roman" panose="02020603050405020304" pitchFamily="18" charset="0"/>
              </a:rPr>
              <a:t>     </a:t>
            </a:r>
            <a:r>
              <a:rPr lang="ru-RU" sz="2500" b="1" i="1" dirty="0" err="1" smtClean="0">
                <a:latin typeface="Times New Roman" panose="02020603050405020304" pitchFamily="18" charset="0"/>
                <a:cs typeface="Times New Roman" panose="02020603050405020304" pitchFamily="18" charset="0"/>
              </a:rPr>
              <a:t>Жарғылық</a:t>
            </a:r>
            <a:r>
              <a:rPr lang="ru-RU" sz="2500" b="1" i="1" dirty="0" smtClean="0">
                <a:latin typeface="Times New Roman" panose="02020603050405020304" pitchFamily="18" charset="0"/>
                <a:cs typeface="Times New Roman" panose="02020603050405020304" pitchFamily="18" charset="0"/>
              </a:rPr>
              <a:t> </a:t>
            </a:r>
            <a:r>
              <a:rPr lang="ru-RU" sz="2500" b="1" i="1" dirty="0">
                <a:latin typeface="Times New Roman" panose="02020603050405020304" pitchFamily="18" charset="0"/>
                <a:cs typeface="Times New Roman" panose="02020603050405020304" pitchFamily="18" charset="0"/>
              </a:rPr>
              <a:t>капитал </a:t>
            </a:r>
            <a:r>
              <a:rPr lang="ru-RU" sz="2500" dirty="0" err="1">
                <a:latin typeface="Times New Roman" panose="02020603050405020304" pitchFamily="18" charset="0"/>
                <a:cs typeface="Times New Roman" panose="02020603050405020304" pitchFamily="18" charset="0"/>
              </a:rPr>
              <a:t>кәсіпорын</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мүлкіне</a:t>
            </a:r>
            <a:r>
              <a:rPr lang="ru-RU" sz="2500" dirty="0">
                <a:latin typeface="Times New Roman" panose="02020603050405020304" pitchFamily="18" charset="0"/>
                <a:cs typeface="Times New Roman" panose="02020603050405020304" pitchFamily="18" charset="0"/>
              </a:rPr>
              <a:t> оны </a:t>
            </a:r>
            <a:r>
              <a:rPr lang="ru-RU" sz="2500" dirty="0" err="1">
                <a:latin typeface="Times New Roman" panose="02020603050405020304" pitchFamily="18" charset="0"/>
                <a:cs typeface="Times New Roman" panose="02020603050405020304" pitchFamily="18" charset="0"/>
              </a:rPr>
              <a:t>құрған</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кездегі</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қатысушылардың</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салымының</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жиынтығы</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болып</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табылады</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Жарғылық</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капиталды</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белгілеу</a:t>
            </a:r>
            <a:r>
              <a:rPr lang="ru-RU" sz="2500" dirty="0">
                <a:latin typeface="Times New Roman" panose="02020603050405020304" pitchFamily="18" charset="0"/>
                <a:cs typeface="Times New Roman" panose="02020603050405020304" pitchFamily="18" charset="0"/>
              </a:rPr>
              <a:t> мен </a:t>
            </a:r>
            <a:r>
              <a:rPr lang="ru-RU" sz="2500" dirty="0" err="1">
                <a:latin typeface="Times New Roman" panose="02020603050405020304" pitchFamily="18" charset="0"/>
                <a:cs typeface="Times New Roman" panose="02020603050405020304" pitchFamily="18" charset="0"/>
              </a:rPr>
              <a:t>қалыптастыру</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тәртібі</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және</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пайдалану</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шаруашылық</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жүгізуші</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субъектінің</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іс</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қызыметінің</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өрісі</a:t>
            </a:r>
            <a:r>
              <a:rPr lang="ru-RU" sz="2500" dirty="0">
                <a:latin typeface="Times New Roman" panose="02020603050405020304" pitchFamily="18" charset="0"/>
                <a:cs typeface="Times New Roman" panose="02020603050405020304" pitchFamily="18" charset="0"/>
              </a:rPr>
              <a:t> мен </a:t>
            </a:r>
            <a:r>
              <a:rPr lang="ru-RU" sz="2500" dirty="0" err="1">
                <a:latin typeface="Times New Roman" panose="02020603050405020304" pitchFamily="18" charset="0"/>
                <a:cs typeface="Times New Roman" panose="02020603050405020304" pitchFamily="18" charset="0"/>
              </a:rPr>
              <a:t>жағдайына</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ұйымдастыру</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құқықтық</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түрінде</a:t>
            </a:r>
            <a:r>
              <a:rPr lang="ru-RU" sz="2500" dirty="0">
                <a:latin typeface="Times New Roman" panose="02020603050405020304" pitchFamily="18" charset="0"/>
                <a:cs typeface="Times New Roman" panose="02020603050405020304" pitchFamily="18" charset="0"/>
              </a:rPr>
              <a:t> </a:t>
            </a:r>
            <a:r>
              <a:rPr lang="ru-RU" sz="2500" dirty="0" err="1">
                <a:latin typeface="Times New Roman" panose="02020603050405020304" pitchFamily="18" charset="0"/>
                <a:cs typeface="Times New Roman" panose="02020603050405020304" pitchFamily="18" charset="0"/>
              </a:rPr>
              <a:t>байланысты</a:t>
            </a:r>
            <a:r>
              <a:rPr lang="ru-RU" sz="2500" dirty="0">
                <a:latin typeface="Times New Roman" panose="02020603050405020304" pitchFamily="18" charset="0"/>
                <a:cs typeface="Times New Roman" panose="02020603050405020304" pitchFamily="18" charset="0"/>
              </a:rPr>
              <a:t>.</a:t>
            </a:r>
            <a:br>
              <a:rPr lang="ru-RU" sz="2500" dirty="0">
                <a:latin typeface="Times New Roman" panose="02020603050405020304" pitchFamily="18" charset="0"/>
                <a:cs typeface="Times New Roman" panose="02020603050405020304" pitchFamily="18" charset="0"/>
              </a:rPr>
            </a:br>
            <a:endParaRPr lang="ru-RU" sz="2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4453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15627" y="187380"/>
            <a:ext cx="9225435" cy="576893"/>
          </a:xfrm>
        </p:spPr>
        <p:txBody>
          <a:bodyPr>
            <a:noAutofit/>
          </a:bodyPr>
          <a:lstStyle/>
          <a:p>
            <a:r>
              <a:rPr lang="ru-RU" sz="2800" dirty="0" err="1">
                <a:latin typeface="Times New Roman" panose="02020603050405020304" pitchFamily="18" charset="0"/>
                <a:cs typeface="Times New Roman" panose="02020603050405020304" pitchFamily="18" charset="0"/>
              </a:rPr>
              <a:t>Кесте</a:t>
            </a:r>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1 </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Жарғылық</a:t>
            </a:r>
            <a:r>
              <a:rPr lang="ru-RU" sz="2800" dirty="0">
                <a:latin typeface="Times New Roman" panose="02020603050405020304" pitchFamily="18" charset="0"/>
                <a:cs typeface="Times New Roman" panose="02020603050405020304" pitchFamily="18" charset="0"/>
              </a:rPr>
              <a:t> капитал </a:t>
            </a:r>
            <a:r>
              <a:rPr lang="ru-RU" sz="2800" dirty="0" err="1">
                <a:latin typeface="Times New Roman" panose="02020603050405020304" pitchFamily="18" charset="0"/>
                <a:cs typeface="Times New Roman" panose="02020603050405020304" pitchFamily="18" charset="0"/>
              </a:rPr>
              <a:t>аудитінің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бағдарламасы</a:t>
            </a:r>
            <a:endParaRPr lang="ru-RU" sz="2800" dirty="0">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183265704"/>
              </p:ext>
            </p:extLst>
          </p:nvPr>
        </p:nvGraphicFramePr>
        <p:xfrm>
          <a:off x="1637730" y="764273"/>
          <a:ext cx="10085695" cy="5763154"/>
        </p:xfrm>
        <a:graphic>
          <a:graphicData uri="http://schemas.openxmlformats.org/drawingml/2006/table">
            <a:tbl>
              <a:tblPr firstRow="1" bandRow="1">
                <a:tableStyleId>{5C22544A-7EE6-4342-B048-85BDC9FD1C3A}</a:tableStyleId>
              </a:tblPr>
              <a:tblGrid>
                <a:gridCol w="4547684">
                  <a:extLst>
                    <a:ext uri="{9D8B030D-6E8A-4147-A177-3AD203B41FA5}">
                      <a16:colId xmlns:a16="http://schemas.microsoft.com/office/drawing/2014/main" xmlns="" val="1415401052"/>
                    </a:ext>
                  </a:extLst>
                </a:gridCol>
                <a:gridCol w="5538011">
                  <a:extLst>
                    <a:ext uri="{9D8B030D-6E8A-4147-A177-3AD203B41FA5}">
                      <a16:colId xmlns:a16="http://schemas.microsoft.com/office/drawing/2014/main" xmlns="" val="676260138"/>
                    </a:ext>
                  </a:extLst>
                </a:gridCol>
              </a:tblGrid>
              <a:tr h="500056">
                <a:tc>
                  <a:txBody>
                    <a:bodyPr/>
                    <a:lstStyle/>
                    <a:p>
                      <a:pPr algn="ctr">
                        <a:lnSpc>
                          <a:spcPct val="107000"/>
                        </a:lnSpc>
                        <a:spcAft>
                          <a:spcPts val="0"/>
                        </a:spcAft>
                      </a:pPr>
                      <a:r>
                        <a:rPr lang="kk-KZ" sz="1600">
                          <a:effectLst/>
                          <a:latin typeface="Times New Roman" panose="02020603050405020304" pitchFamily="18" charset="0"/>
                          <a:ea typeface="Times New Roman" panose="02020603050405020304" pitchFamily="18" charset="0"/>
                          <a:cs typeface="Times New Roman" panose="02020603050405020304" pitchFamily="18" charset="0"/>
                        </a:rPr>
                        <a:t>Аудит процедуралары</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Ақпарат көздері</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2615070572"/>
                  </a:ext>
                </a:extLst>
              </a:tr>
              <a:tr h="500056">
                <a:tc>
                  <a:txBody>
                    <a:bodyPr/>
                    <a:lstStyle/>
                    <a:p>
                      <a:pPr>
                        <a:lnSpc>
                          <a:spcPct val="107000"/>
                        </a:lnSpc>
                        <a:spcAft>
                          <a:spcPts val="0"/>
                        </a:spcAft>
                      </a:pP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1. Баланс көрсеткіштерінің Бас </a:t>
                      </a:r>
                      <a:r>
                        <a:rPr lang="kk-K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кітаппен</a:t>
                      </a:r>
                      <a:r>
                        <a:rPr lang="kk-KZ" sz="16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сәйкестігін </a:t>
                      </a: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тексеру </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0"/>
                        </a:spcAft>
                      </a:pPr>
                      <a:r>
                        <a:rPr lang="kk-KZ" sz="1600">
                          <a:effectLst/>
                          <a:latin typeface="Times New Roman" panose="02020603050405020304" pitchFamily="18" charset="0"/>
                          <a:ea typeface="Times New Roman" panose="02020603050405020304" pitchFamily="18" charset="0"/>
                          <a:cs typeface="Times New Roman" panose="02020603050405020304" pitchFamily="18" charset="0"/>
                        </a:rPr>
                        <a:t>Баланс, 5010, 5020, 5030, 5110, 5210 шоттары бойынша Бас кітап</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2565847079"/>
                  </a:ext>
                </a:extLst>
              </a:tr>
              <a:tr h="1055598">
                <a:tc>
                  <a:txBody>
                    <a:bodyPr/>
                    <a:lstStyle/>
                    <a:p>
                      <a:pPr>
                        <a:lnSpc>
                          <a:spcPct val="107000"/>
                        </a:lnSpc>
                        <a:spcAft>
                          <a:spcPts val="0"/>
                        </a:spcAft>
                      </a:pPr>
                      <a:r>
                        <a:rPr lang="kk-KZ" sz="1600">
                          <a:effectLst/>
                          <a:latin typeface="Times New Roman" panose="02020603050405020304" pitchFamily="18" charset="0"/>
                          <a:ea typeface="Times New Roman" panose="02020603050405020304" pitchFamily="18" charset="0"/>
                          <a:cs typeface="Times New Roman" panose="02020603050405020304" pitchFamily="18" charset="0"/>
                        </a:rPr>
                        <a:t>2. Жарғылық капитал қозғалысының синтетикалық және аналитикалық есебін жүргізудің дұрыстығын тексеру</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0"/>
                        </a:spcAft>
                      </a:pP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Бас кітап, 13 журнал-ордер, акционерлердің тізілімі, </a:t>
                      </a:r>
                      <a:r>
                        <a:rPr lang="kk-K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есеп </a:t>
                      </a: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карточкалары, құрылтайшы құжаттары, НҚ мен МЕА қабылдау-тапсыру актілері, төлем тапсырмалары, кірістік кассалық ордерлер және т.б.</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2270023855"/>
                  </a:ext>
                </a:extLst>
              </a:tr>
              <a:tr h="527798">
                <a:tc>
                  <a:txBody>
                    <a:bodyPr/>
                    <a:lstStyle/>
                    <a:p>
                      <a:pPr>
                        <a:lnSpc>
                          <a:spcPct val="107000"/>
                        </a:lnSpc>
                        <a:spcAft>
                          <a:spcPts val="0"/>
                        </a:spcAft>
                      </a:pP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3. Жарғылық капиталды </a:t>
                      </a:r>
                      <a:r>
                        <a:rPr lang="kk-K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қалыптастыру </a:t>
                      </a: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дұрыстығын тексеру</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0"/>
                        </a:spcAft>
                      </a:pPr>
                      <a:r>
                        <a:rPr lang="kk-K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Құрылтайшы </a:t>
                      </a: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құжаттар</a:t>
                      </a:r>
                      <a:r>
                        <a:rPr lang="kk-K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заңнама, </a:t>
                      </a: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бухгалтерлік анықтама</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2529863957"/>
                  </a:ext>
                </a:extLst>
              </a:tr>
              <a:tr h="791698">
                <a:tc>
                  <a:txBody>
                    <a:bodyPr/>
                    <a:lstStyle/>
                    <a:p>
                      <a:pPr>
                        <a:lnSpc>
                          <a:spcPct val="107000"/>
                        </a:lnSpc>
                        <a:spcAft>
                          <a:spcPts val="0"/>
                        </a:spcAft>
                      </a:pPr>
                      <a:r>
                        <a:rPr lang="kk-KZ" sz="1600">
                          <a:effectLst/>
                          <a:latin typeface="Times New Roman" panose="02020603050405020304" pitchFamily="18" charset="0"/>
                          <a:ea typeface="Times New Roman" panose="02020603050405020304" pitchFamily="18" charset="0"/>
                          <a:cs typeface="Times New Roman" panose="02020603050405020304" pitchFamily="18" charset="0"/>
                        </a:rPr>
                        <a:t>4. Құрылтайшылардың жарнасын (салымдарын) кіріске алуды толықтығы мен мерзімділігін тексеру</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0"/>
                        </a:spcAft>
                      </a:pP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НҚ мен МЕА қабылдау-тапсыру актілері, ТМҚ қабылдау актілері, жүкқұжаттар, төлем тапсырмалары, </a:t>
                      </a:r>
                      <a:r>
                        <a:rPr lang="kk-K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кіріс </a:t>
                      </a: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кассалық ордерлер, бухгалтерлік есеп шоттарындағы </a:t>
                      </a:r>
                      <a:r>
                        <a:rPr lang="kk-K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жазулар, </a:t>
                      </a: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т.б.</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2943732720"/>
                  </a:ext>
                </a:extLst>
              </a:tr>
              <a:tr h="791698">
                <a:tc>
                  <a:txBody>
                    <a:bodyPr/>
                    <a:lstStyle/>
                    <a:p>
                      <a:pPr>
                        <a:lnSpc>
                          <a:spcPct val="107000"/>
                        </a:lnSpc>
                        <a:spcAft>
                          <a:spcPts val="0"/>
                        </a:spcAft>
                      </a:pPr>
                      <a:r>
                        <a:rPr lang="kk-KZ" sz="1600">
                          <a:effectLst/>
                          <a:latin typeface="Times New Roman" panose="02020603050405020304" pitchFamily="18" charset="0"/>
                          <a:ea typeface="Times New Roman" panose="02020603050405020304" pitchFamily="18" charset="0"/>
                          <a:cs typeface="Times New Roman" panose="02020603050405020304" pitchFamily="18" charset="0"/>
                        </a:rPr>
                        <a:t>5. Жарғылық капитал өзгерісінің негізділігін және құрылтайшы құжаттарға енгізудің мерзімділігін тексеру</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0"/>
                        </a:spcAft>
                      </a:pPr>
                      <a:r>
                        <a:rPr lang="kk-K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Құрылтайшылардың </a:t>
                      </a: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және акционерлерінің жалпы жиналысының шешім хаттамалары, эмиссия </a:t>
                      </a:r>
                      <a:r>
                        <a:rPr lang="kk-K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жобасы,</a:t>
                      </a:r>
                      <a:r>
                        <a:rPr lang="kk-KZ" sz="16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құрылтайшылық </a:t>
                      </a: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шарты</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2861234794"/>
                  </a:ext>
                </a:extLst>
              </a:tr>
              <a:tr h="527798">
                <a:tc>
                  <a:txBody>
                    <a:bodyPr/>
                    <a:lstStyle/>
                    <a:p>
                      <a:pPr>
                        <a:lnSpc>
                          <a:spcPct val="107000"/>
                        </a:lnSpc>
                        <a:spcAft>
                          <a:spcPts val="0"/>
                        </a:spcAft>
                      </a:pP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6. </a:t>
                      </a:r>
                      <a:r>
                        <a:rPr lang="kk-K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Кәсіпорынның </a:t>
                      </a: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жарғылық капиталға жарна ретінде салынған мүлікті және басқа да мүліктік құқықтарды түгендеу</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0"/>
                        </a:spcAft>
                      </a:pPr>
                      <a:r>
                        <a:rPr lang="kk-KZ" sz="1600">
                          <a:effectLst/>
                          <a:latin typeface="Times New Roman" panose="02020603050405020304" pitchFamily="18" charset="0"/>
                          <a:ea typeface="Times New Roman" panose="02020603050405020304" pitchFamily="18" charset="0"/>
                          <a:cs typeface="Times New Roman" panose="02020603050405020304" pitchFamily="18" charset="0"/>
                        </a:rPr>
                        <a:t>Түгендеу актілері, түгендеу тізімдемесі, салыстыру тізімдемесі (ведомость) және т.с.с.</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757082457"/>
                  </a:ext>
                </a:extLst>
              </a:tr>
              <a:tr h="791698">
                <a:tc>
                  <a:txBody>
                    <a:bodyPr/>
                    <a:lstStyle/>
                    <a:p>
                      <a:pPr>
                        <a:lnSpc>
                          <a:spcPct val="107000"/>
                        </a:lnSpc>
                        <a:spcAft>
                          <a:spcPts val="0"/>
                        </a:spcAft>
                      </a:pP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7. Қолданыстағы заңнамамен салыстырғандағы жарғылық капитал </a:t>
                      </a:r>
                      <a:r>
                        <a:rPr lang="kk-K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есебінде </a:t>
                      </a: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ауытқуларды жою жөніндегі ұсыныстарды әзірлеу мен негіздеу</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0"/>
                        </a:spcAft>
                      </a:pP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Аудитордың тұжырымдары, есептеулері және ұсыныстары</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486947522"/>
                  </a:ext>
                </a:extLst>
              </a:tr>
            </a:tbl>
          </a:graphicData>
        </a:graphic>
      </p:graphicFrame>
    </p:spTree>
    <p:extLst>
      <p:ext uri="{BB962C8B-B14F-4D97-AF65-F5344CB8AC3E}">
        <p14:creationId xmlns:p14="http://schemas.microsoft.com/office/powerpoint/2010/main" val="1650614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01504" y="259307"/>
            <a:ext cx="10058400" cy="6277971"/>
          </a:xfrm>
        </p:spPr>
        <p:txBody>
          <a:bodyPr>
            <a:noAutofit/>
          </a:bodyPr>
          <a:lstStyle/>
          <a:p>
            <a:r>
              <a:rPr lang="ru-RU" sz="2300" b="1" i="1" dirty="0" err="1">
                <a:latin typeface="Times New Roman" panose="02020603050405020304" pitchFamily="18" charset="0"/>
                <a:cs typeface="Times New Roman" panose="02020603050405020304" pitchFamily="18" charset="0"/>
              </a:rPr>
              <a:t>Резервтік</a:t>
            </a:r>
            <a:r>
              <a:rPr lang="ru-RU" sz="2300" b="1" i="1" dirty="0">
                <a:latin typeface="Times New Roman" panose="02020603050405020304" pitchFamily="18" charset="0"/>
                <a:cs typeface="Times New Roman" panose="02020603050405020304" pitchFamily="18" charset="0"/>
              </a:rPr>
              <a:t> капитал </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іс</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жүзінде</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заңнамамен</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құрылтайшы</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құжаттарға</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сәйкес</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болжанбаған</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шығындарды</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және</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инвесторларға</a:t>
            </a:r>
            <a:r>
              <a:rPr lang="ru-RU" sz="2300" dirty="0">
                <a:latin typeface="Times New Roman" panose="02020603050405020304" pitchFamily="18" charset="0"/>
                <a:cs typeface="Times New Roman" panose="02020603050405020304" pitchFamily="18" charset="0"/>
              </a:rPr>
              <a:t> осы </a:t>
            </a:r>
            <a:r>
              <a:rPr lang="ru-RU" sz="2300" dirty="0" err="1">
                <a:latin typeface="Times New Roman" panose="02020603050405020304" pitchFamily="18" charset="0"/>
                <a:cs typeface="Times New Roman" panose="02020603050405020304" pitchFamily="18" charset="0"/>
              </a:rPr>
              <a:t>мақсаттарға</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арналған</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табыс</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көлемі</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жетпеген</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жағдайда</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инвесторларға</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шығынның</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орнын</a:t>
            </a:r>
            <a:r>
              <a:rPr lang="ru-RU" sz="2300" dirty="0">
                <a:latin typeface="Times New Roman" panose="02020603050405020304" pitchFamily="18" charset="0"/>
                <a:cs typeface="Times New Roman" panose="02020603050405020304" pitchFamily="18" charset="0"/>
              </a:rPr>
              <a:t> жабу </a:t>
            </a:r>
            <a:r>
              <a:rPr lang="ru-RU" sz="2300" dirty="0" err="1">
                <a:latin typeface="Times New Roman" panose="02020603050405020304" pitchFamily="18" charset="0"/>
                <a:cs typeface="Times New Roman" panose="02020603050405020304" pitchFamily="18" charset="0"/>
              </a:rPr>
              <a:t>үшін</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құрылады</a:t>
            </a:r>
            <a:r>
              <a:rPr lang="ru-RU" sz="2300" dirty="0" smtClean="0">
                <a:latin typeface="Times New Roman" panose="02020603050405020304" pitchFamily="18" charset="0"/>
                <a:cs typeface="Times New Roman" panose="02020603050405020304" pitchFamily="18" charset="0"/>
              </a:rPr>
              <a:t>.</a:t>
            </a:r>
            <a:r>
              <a:rPr lang="ru-RU" sz="2300" dirty="0">
                <a:latin typeface="Times New Roman" panose="02020603050405020304" pitchFamily="18" charset="0"/>
                <a:cs typeface="Times New Roman" panose="02020603050405020304" pitchFamily="18" charset="0"/>
              </a:rPr>
              <a:t/>
            </a:r>
            <a:br>
              <a:rPr lang="ru-RU" sz="2300" dirty="0">
                <a:latin typeface="Times New Roman" panose="02020603050405020304" pitchFamily="18" charset="0"/>
                <a:cs typeface="Times New Roman" panose="02020603050405020304" pitchFamily="18" charset="0"/>
              </a:rPr>
            </a:br>
            <a:r>
              <a:rPr lang="ru-RU" sz="2300" dirty="0" smtClean="0">
                <a:latin typeface="Times New Roman" panose="02020603050405020304" pitchFamily="18" charset="0"/>
                <a:cs typeface="Times New Roman" panose="02020603050405020304" pitchFamily="18" charset="0"/>
              </a:rPr>
              <a:t>     </a:t>
            </a:r>
            <a:r>
              <a:rPr lang="ru-RU" sz="2300" dirty="0" err="1" smtClean="0">
                <a:latin typeface="Times New Roman" panose="02020603050405020304" pitchFamily="18" charset="0"/>
                <a:cs typeface="Times New Roman" panose="02020603050405020304" pitchFamily="18" charset="0"/>
              </a:rPr>
              <a:t>Резервтік</a:t>
            </a:r>
            <a:r>
              <a:rPr lang="ru-RU" sz="2300" dirty="0" smtClean="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капиталдың</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пайда</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болуы</a:t>
            </a:r>
            <a:r>
              <a:rPr lang="ru-RU" sz="2300" dirty="0">
                <a:latin typeface="Times New Roman" panose="02020603050405020304" pitchFamily="18" charset="0"/>
                <a:cs typeface="Times New Roman" panose="02020603050405020304" pitchFamily="18" charset="0"/>
              </a:rPr>
              <a:t> </a:t>
            </a:r>
            <a:r>
              <a:rPr lang="ru-RU" sz="2300" i="1" dirty="0" err="1">
                <a:latin typeface="Times New Roman" panose="02020603050405020304" pitchFamily="18" charset="0"/>
                <a:cs typeface="Times New Roman" panose="02020603050405020304" pitchFamily="18" charset="0"/>
              </a:rPr>
              <a:t>міндетті</a:t>
            </a:r>
            <a:r>
              <a:rPr lang="ru-RU" sz="2300" i="1"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және</a:t>
            </a:r>
            <a:r>
              <a:rPr lang="ru-RU" sz="2300" dirty="0">
                <a:latin typeface="Times New Roman" panose="02020603050405020304" pitchFamily="18" charset="0"/>
                <a:cs typeface="Times New Roman" panose="02020603050405020304" pitchFamily="18" charset="0"/>
              </a:rPr>
              <a:t> </a:t>
            </a:r>
            <a:r>
              <a:rPr lang="ru-RU" sz="2300" i="1" dirty="0" err="1">
                <a:latin typeface="Times New Roman" panose="02020603050405020304" pitchFamily="18" charset="0"/>
                <a:cs typeface="Times New Roman" panose="02020603050405020304" pitchFamily="18" charset="0"/>
              </a:rPr>
              <a:t>ерікті</a:t>
            </a:r>
            <a:r>
              <a:rPr lang="ru-RU" sz="2300" i="1"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сипатта</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Алғашқы</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жағдайда</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ол</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Қазақстан</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Республикасының</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заңнамасына</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сәйкес</a:t>
            </a:r>
            <a:r>
              <a:rPr lang="ru-RU" sz="2300" dirty="0">
                <a:latin typeface="Times New Roman" panose="02020603050405020304" pitchFamily="18" charset="0"/>
                <a:cs typeface="Times New Roman" panose="02020603050405020304" pitchFamily="18" charset="0"/>
              </a:rPr>
              <a:t>, ал </a:t>
            </a:r>
            <a:r>
              <a:rPr lang="ru-RU" sz="2300" dirty="0" err="1">
                <a:latin typeface="Times New Roman" panose="02020603050405020304" pitchFamily="18" charset="0"/>
                <a:cs typeface="Times New Roman" panose="02020603050405020304" pitchFamily="18" charset="0"/>
              </a:rPr>
              <a:t>екінші</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жағдайда</a:t>
            </a:r>
            <a:r>
              <a:rPr lang="ru-RU" sz="2300" dirty="0">
                <a:latin typeface="Times New Roman" panose="02020603050405020304" pitchFamily="18" charset="0"/>
                <a:cs typeface="Times New Roman" panose="02020603050405020304" pitchFamily="18" charset="0"/>
              </a:rPr>
              <a:t> – </a:t>
            </a:r>
            <a:r>
              <a:rPr lang="ru-RU" sz="2300" dirty="0" err="1">
                <a:latin typeface="Times New Roman" panose="02020603050405020304" pitchFamily="18" charset="0"/>
                <a:cs typeface="Times New Roman" panose="02020603050405020304" pitchFamily="18" charset="0"/>
              </a:rPr>
              <a:t>кәсіпорынның</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құрылтайшы</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құжаттарында</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немесе</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оның</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есеп</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саясатында</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белгіленген</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тәртіпке</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сәйкес</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құрылады</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Егер</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кәсіпорынның</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құрылтайшы</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құжаттарында</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резервтік</a:t>
            </a:r>
            <a:r>
              <a:rPr lang="ru-RU" sz="2300" dirty="0">
                <a:latin typeface="Times New Roman" panose="02020603050405020304" pitchFamily="18" charset="0"/>
                <a:cs typeface="Times New Roman" panose="02020603050405020304" pitchFamily="18" charset="0"/>
              </a:rPr>
              <a:t> капитал </a:t>
            </a:r>
            <a:r>
              <a:rPr lang="ru-RU" sz="2300" dirty="0" err="1">
                <a:latin typeface="Times New Roman" panose="02020603050405020304" pitchFamily="18" charset="0"/>
                <a:cs typeface="Times New Roman" panose="02020603050405020304" pitchFamily="18" charset="0"/>
              </a:rPr>
              <a:t>құру</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көзделмесе</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кәсіпорынның</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оның</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құруға</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құқығы</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жоқ</a:t>
            </a:r>
            <a:r>
              <a:rPr lang="ru-RU" sz="2300" dirty="0">
                <a:latin typeface="Times New Roman" panose="02020603050405020304" pitchFamily="18" charset="0"/>
                <a:cs typeface="Times New Roman" panose="02020603050405020304" pitchFamily="18" charset="0"/>
              </a:rPr>
              <a:t>.</a:t>
            </a:r>
            <a:br>
              <a:rPr lang="ru-RU" sz="2300" dirty="0">
                <a:latin typeface="Times New Roman" panose="02020603050405020304" pitchFamily="18" charset="0"/>
                <a:cs typeface="Times New Roman" panose="02020603050405020304" pitchFamily="18" charset="0"/>
              </a:rPr>
            </a:br>
            <a:r>
              <a:rPr lang="ru-RU" sz="2300" dirty="0" smtClean="0">
                <a:latin typeface="Times New Roman" panose="02020603050405020304" pitchFamily="18" charset="0"/>
                <a:cs typeface="Times New Roman" panose="02020603050405020304" pitchFamily="18" charset="0"/>
              </a:rPr>
              <a:t>     </a:t>
            </a:r>
            <a:r>
              <a:rPr lang="ru-RU" sz="2300" dirty="0" err="1" smtClean="0">
                <a:latin typeface="Times New Roman" panose="02020603050405020304" pitchFamily="18" charset="0"/>
                <a:cs typeface="Times New Roman" panose="02020603050405020304" pitchFamily="18" charset="0"/>
              </a:rPr>
              <a:t>Заңнама</a:t>
            </a:r>
            <a:r>
              <a:rPr lang="ru-RU" sz="2300" dirty="0" smtClean="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бойынша</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резервтік</a:t>
            </a:r>
            <a:r>
              <a:rPr lang="ru-RU" sz="2300" dirty="0">
                <a:latin typeface="Times New Roman" panose="02020603050405020304" pitchFamily="18" charset="0"/>
                <a:cs typeface="Times New Roman" panose="02020603050405020304" pitchFamily="18" charset="0"/>
              </a:rPr>
              <a:t> капитал </a:t>
            </a:r>
            <a:r>
              <a:rPr lang="ru-RU" sz="2300" dirty="0" err="1">
                <a:latin typeface="Times New Roman" panose="02020603050405020304" pitchFamily="18" charset="0"/>
                <a:cs typeface="Times New Roman" panose="02020603050405020304" pitchFamily="18" charset="0"/>
              </a:rPr>
              <a:t>құруға</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міндетті</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кәсіпорындар</a:t>
            </a:r>
            <a:r>
              <a:rPr lang="ru-RU" sz="2300" dirty="0">
                <a:latin typeface="Times New Roman" panose="02020603050405020304" pitchFamily="18" charset="0"/>
                <a:cs typeface="Times New Roman" panose="02020603050405020304" pitchFamily="18" charset="0"/>
              </a:rPr>
              <a:t> оны </a:t>
            </a:r>
            <a:r>
              <a:rPr lang="ru-RU" sz="2300" dirty="0" err="1">
                <a:latin typeface="Times New Roman" panose="02020603050405020304" pitchFamily="18" charset="0"/>
                <a:cs typeface="Times New Roman" panose="02020603050405020304" pitchFamily="18" charset="0"/>
              </a:rPr>
              <a:t>баланстың</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Резервтік</a:t>
            </a:r>
            <a:r>
              <a:rPr lang="ru-RU" sz="2300" dirty="0">
                <a:latin typeface="Times New Roman" panose="02020603050405020304" pitchFamily="18" charset="0"/>
                <a:cs typeface="Times New Roman" panose="02020603050405020304" pitchFamily="18" charset="0"/>
              </a:rPr>
              <a:t> капитал» бабы </a:t>
            </a:r>
            <a:r>
              <a:rPr lang="ru-RU" sz="2300" dirty="0" err="1">
                <a:latin typeface="Times New Roman" panose="02020603050405020304" pitchFamily="18" charset="0"/>
                <a:cs typeface="Times New Roman" panose="02020603050405020304" pitchFamily="18" charset="0"/>
              </a:rPr>
              <a:t>бойынша</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көрсетеді</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Осылайша</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ашық</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ақционерлік</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қоғам</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резервтік</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капиталды</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қоғамның</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шығындарын</a:t>
            </a:r>
            <a:r>
              <a:rPr lang="ru-RU" sz="2300" dirty="0">
                <a:latin typeface="Times New Roman" panose="02020603050405020304" pitchFamily="18" charset="0"/>
                <a:cs typeface="Times New Roman" panose="02020603050405020304" pitchFamily="18" charset="0"/>
              </a:rPr>
              <a:t> жабу </a:t>
            </a:r>
            <a:r>
              <a:rPr lang="ru-RU" sz="2300" dirty="0" err="1">
                <a:latin typeface="Times New Roman" panose="02020603050405020304" pitchFamily="18" charset="0"/>
                <a:cs typeface="Times New Roman" panose="02020603050405020304" pitchFamily="18" charset="0"/>
              </a:rPr>
              <a:t>үшін</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жарияланған</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жарғылық</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капиталдың</a:t>
            </a:r>
            <a:r>
              <a:rPr lang="ru-RU" sz="2300" dirty="0">
                <a:latin typeface="Times New Roman" panose="02020603050405020304" pitchFamily="18" charset="0"/>
                <a:cs typeface="Times New Roman" panose="02020603050405020304" pitchFamily="18" charset="0"/>
              </a:rPr>
              <a:t> 15%-</a:t>
            </a:r>
            <a:r>
              <a:rPr lang="ru-RU" sz="2300" dirty="0" err="1">
                <a:latin typeface="Times New Roman" panose="02020603050405020304" pitchFamily="18" charset="0"/>
                <a:cs typeface="Times New Roman" panose="02020603050405020304" pitchFamily="18" charset="0"/>
              </a:rPr>
              <a:t>нен</a:t>
            </a:r>
            <a:r>
              <a:rPr lang="ru-RU" sz="2300" dirty="0">
                <a:latin typeface="Times New Roman" panose="02020603050405020304" pitchFamily="18" charset="0"/>
                <a:cs typeface="Times New Roman" panose="02020603050405020304" pitchFamily="18" charset="0"/>
              </a:rPr>
              <a:t> кем </a:t>
            </a:r>
            <a:r>
              <a:rPr lang="ru-RU" sz="2300" dirty="0" err="1">
                <a:latin typeface="Times New Roman" panose="02020603050405020304" pitchFamily="18" charset="0"/>
                <a:cs typeface="Times New Roman" panose="02020603050405020304" pitchFamily="18" charset="0"/>
              </a:rPr>
              <a:t>емес</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мөлшерде</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жасауы</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тиіс</a:t>
            </a:r>
            <a:r>
              <a:rPr lang="ru-RU" sz="2300" dirty="0">
                <a:latin typeface="Times New Roman" panose="02020603050405020304" pitchFamily="18" charset="0"/>
                <a:cs typeface="Times New Roman" panose="02020603050405020304" pitchFamily="18" charset="0"/>
              </a:rPr>
              <a:t>.</a:t>
            </a:r>
            <a:br>
              <a:rPr lang="ru-RU" sz="2300" dirty="0">
                <a:latin typeface="Times New Roman" panose="02020603050405020304" pitchFamily="18" charset="0"/>
                <a:cs typeface="Times New Roman" panose="02020603050405020304" pitchFamily="18" charset="0"/>
              </a:rPr>
            </a:br>
            <a:r>
              <a:rPr lang="ru-RU" sz="2300" dirty="0" err="1">
                <a:latin typeface="Times New Roman" panose="02020603050405020304" pitchFamily="18" charset="0"/>
                <a:cs typeface="Times New Roman" panose="02020603050405020304" pitchFamily="18" charset="0"/>
              </a:rPr>
              <a:t>Қоғамның</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резервтік</a:t>
            </a:r>
            <a:r>
              <a:rPr lang="ru-RU" sz="2300" dirty="0">
                <a:latin typeface="Times New Roman" panose="02020603050405020304" pitchFamily="18" charset="0"/>
                <a:cs typeface="Times New Roman" panose="02020603050405020304" pitchFamily="18" charset="0"/>
              </a:rPr>
              <a:t> капиталы </a:t>
            </a:r>
            <a:r>
              <a:rPr lang="ru-RU" sz="2300" dirty="0" err="1">
                <a:latin typeface="Times New Roman" panose="02020603050405020304" pitchFamily="18" charset="0"/>
                <a:cs typeface="Times New Roman" panose="02020603050405020304" pitchFamily="18" charset="0"/>
              </a:rPr>
              <a:t>мемлекеттік</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тіркеуден</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өткен</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уақыттан</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бастап</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екі</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жыл</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ішінде</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құрылуы</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тиіс</a:t>
            </a:r>
            <a:r>
              <a:rPr lang="ru-RU" sz="23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400436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19618" y="191069"/>
            <a:ext cx="10222173" cy="6441743"/>
          </a:xfrm>
        </p:spPr>
        <p:txBody>
          <a:bodyPr>
            <a:noAutofit/>
          </a:bodyPr>
          <a:lstStyle/>
          <a:p>
            <a:r>
              <a:rPr lang="ru-RU" sz="2400" dirty="0" smtClean="0">
                <a:latin typeface="Times New Roman" panose="02020603050405020304" pitchFamily="18" charset="0"/>
                <a:cs typeface="Times New Roman" panose="02020603050405020304" pitchFamily="18" charset="0"/>
              </a:rPr>
              <a:t>     Аудит </a:t>
            </a:r>
            <a:r>
              <a:rPr lang="ru-RU" sz="2400" dirty="0" err="1">
                <a:latin typeface="Times New Roman" panose="02020603050405020304" pitchFamily="18" charset="0"/>
                <a:cs typeface="Times New Roman" panose="02020603050405020304" pitchFamily="18" charset="0"/>
              </a:rPr>
              <a:t>жүргізу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барысында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алдымен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бухгалтерлік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баланстың</a:t>
            </a:r>
            <a:r>
              <a:rPr lang="ru-RU" sz="2400" dirty="0">
                <a:latin typeface="Times New Roman" panose="02020603050405020304" pitchFamily="18" charset="0"/>
                <a:cs typeface="Times New Roman" panose="02020603050405020304" pitchFamily="18" charset="0"/>
              </a:rPr>
              <a:t> осы бабы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тексеру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кезең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басындағы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соңындағы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қалдықтарды</a:t>
            </a:r>
            <a:r>
              <a:rPr lang="ru-RU" sz="2400" dirty="0">
                <a:latin typeface="Times New Roman" panose="02020603050405020304" pitchFamily="18" charset="0"/>
                <a:cs typeface="Times New Roman" panose="02020603050405020304" pitchFamily="18" charset="0"/>
              </a:rPr>
              <a:t> Бас </a:t>
            </a:r>
            <a:r>
              <a:rPr lang="ru-RU" sz="2400" dirty="0" err="1">
                <a:latin typeface="Times New Roman" panose="02020603050405020304" pitchFamily="18" charset="0"/>
                <a:cs typeface="Times New Roman" panose="02020603050405020304" pitchFamily="18" charset="0"/>
              </a:rPr>
              <a:t>кітаптың</a:t>
            </a:r>
            <a:r>
              <a:rPr lang="ru-RU" sz="2400" dirty="0">
                <a:latin typeface="Times New Roman" panose="02020603050405020304" pitchFamily="18" charset="0"/>
                <a:cs typeface="Times New Roman" panose="02020603050405020304" pitchFamily="18" charset="0"/>
              </a:rPr>
              <a:t> 5510 </a:t>
            </a:r>
            <a:r>
              <a:rPr lang="ru-RU" sz="2400" b="1" i="1" dirty="0">
                <a:latin typeface="Times New Roman" panose="02020603050405020304" pitchFamily="18" charset="0"/>
                <a:cs typeface="Times New Roman" panose="02020603050405020304" pitchFamily="18" charset="0"/>
              </a:rPr>
              <a:t>«</a:t>
            </a:r>
            <a:r>
              <a:rPr lang="ru-RU" sz="2400" b="1" i="1" dirty="0" err="1">
                <a:latin typeface="Times New Roman" panose="02020603050405020304" pitchFamily="18" charset="0"/>
                <a:cs typeface="Times New Roman" panose="02020603050405020304" pitchFamily="18" charset="0"/>
              </a:rPr>
              <a:t>Есепті</a:t>
            </a:r>
            <a:r>
              <a:rPr lang="ru-RU" sz="2400" b="1" i="1" dirty="0">
                <a:latin typeface="Times New Roman" panose="02020603050405020304" pitchFamily="18" charset="0"/>
                <a:cs typeface="Times New Roman" panose="02020603050405020304" pitchFamily="18" charset="0"/>
              </a:rPr>
              <a:t> </a:t>
            </a:r>
            <a:r>
              <a:rPr lang="ru-RU" sz="2400" b="1" i="1" dirty="0" err="1">
                <a:latin typeface="Times New Roman" panose="02020603050405020304" pitchFamily="18" charset="0"/>
                <a:cs typeface="Times New Roman" panose="02020603050405020304" pitchFamily="18" charset="0"/>
              </a:rPr>
              <a:t>жылдың</a:t>
            </a:r>
            <a:r>
              <a:rPr lang="ru-RU" sz="2400" b="1" i="1" dirty="0">
                <a:latin typeface="Times New Roman" panose="02020603050405020304" pitchFamily="18" charset="0"/>
                <a:cs typeface="Times New Roman" panose="02020603050405020304" pitchFamily="18" charset="0"/>
              </a:rPr>
              <a:t> </a:t>
            </a:r>
            <a:r>
              <a:rPr lang="ru-RU" sz="2400" b="1" i="1" dirty="0" err="1">
                <a:latin typeface="Times New Roman" panose="02020603050405020304" pitchFamily="18" charset="0"/>
                <a:cs typeface="Times New Roman" panose="02020603050405020304" pitchFamily="18" charset="0"/>
              </a:rPr>
              <a:t>бөлінбеген</a:t>
            </a:r>
            <a:r>
              <a:rPr lang="ru-RU" sz="2400" b="1" i="1" dirty="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табысы</a:t>
            </a:r>
            <a:r>
              <a:rPr lang="ru-RU" sz="2400" b="1" i="1"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5520 «</a:t>
            </a:r>
            <a:r>
              <a:rPr lang="ru-RU" sz="2400" dirty="0" err="1">
                <a:latin typeface="Times New Roman" panose="02020603050405020304" pitchFamily="18" charset="0"/>
                <a:cs typeface="Times New Roman" panose="02020603050405020304" pitchFamily="18" charset="0"/>
              </a:rPr>
              <a:t>Өткен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жылдардың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бөлінбеген</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табысы</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шоттары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арқылы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шоттардың</a:t>
            </a:r>
            <a:r>
              <a:rPr lang="ru-RU" sz="2400" dirty="0">
                <a:latin typeface="Times New Roman" panose="02020603050405020304" pitchFamily="18" charset="0"/>
                <a:cs typeface="Times New Roman" panose="02020603050405020304" pitchFamily="18" charset="0"/>
              </a:rPr>
              <a:t> кредит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айналымдары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көрсетілетін</a:t>
            </a:r>
            <a:r>
              <a:rPr lang="ru-RU" sz="2400" dirty="0">
                <a:latin typeface="Times New Roman" panose="02020603050405020304" pitchFamily="18" charset="0"/>
                <a:cs typeface="Times New Roman" panose="02020603050405020304" pitchFamily="18" charset="0"/>
              </a:rPr>
              <a:t> 13 журнал-ордер </a:t>
            </a:r>
            <a:r>
              <a:rPr lang="ru-RU" sz="2400" dirty="0" err="1">
                <a:latin typeface="Times New Roman" panose="02020603050405020304" pitchFamily="18" charset="0"/>
                <a:cs typeface="Times New Roman" panose="02020603050405020304" pitchFamily="18" charset="0"/>
              </a:rPr>
              <a:t>мәліметтерімен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салыстыру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қажет</a:t>
            </a:r>
            <a:r>
              <a:rPr lang="ru-RU" sz="2400" dirty="0">
                <a:latin typeface="Times New Roman" panose="02020603050405020304" pitchFamily="18" charset="0"/>
                <a:cs typeface="Times New Roman" panose="02020603050405020304" pitchFamily="18" charset="0"/>
              </a:rPr>
              <a:t>.</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Сосын</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шоттардағы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шаруашылық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операцияларын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көрсетудің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дұрыстығын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тексерген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жөн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Есептік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кезең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ішіндегі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табыстың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залалдың</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жиынтық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сомасы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шоттардың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біріңғай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жоспарына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сәйкес</a:t>
            </a:r>
            <a:r>
              <a:rPr lang="ru-RU" sz="2400" dirty="0">
                <a:latin typeface="Times New Roman" panose="02020603050405020304" pitchFamily="18" charset="0"/>
                <a:cs typeface="Times New Roman" panose="02020603050405020304" pitchFamily="18" charset="0"/>
              </a:rPr>
              <a:t> 5610 «</a:t>
            </a:r>
            <a:r>
              <a:rPr lang="ru-RU" sz="2400" dirty="0" err="1">
                <a:latin typeface="Times New Roman" panose="02020603050405020304" pitchFamily="18" charset="0"/>
                <a:cs typeface="Times New Roman" panose="02020603050405020304" pitchFamily="18" charset="0"/>
              </a:rPr>
              <a:t>Жиынтық</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табыс</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шотында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белгіленеді</a:t>
            </a:r>
            <a:r>
              <a:rPr lang="ru-RU" sz="2400" dirty="0">
                <a:latin typeface="Times New Roman" panose="02020603050405020304" pitchFamily="18" charset="0"/>
                <a:cs typeface="Times New Roman" panose="02020603050405020304" pitchFamily="18" charset="0"/>
              </a:rPr>
              <a:t>.</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Корреспонденцияда</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шоттың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кредиті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VI «</a:t>
            </a:r>
            <a:r>
              <a:rPr lang="ru-RU" sz="2400" dirty="0" err="1">
                <a:latin typeface="Times New Roman" panose="02020603050405020304" pitchFamily="18" charset="0"/>
                <a:cs typeface="Times New Roman" panose="02020603050405020304" pitchFamily="18" charset="0"/>
              </a:rPr>
              <a:t>Табыстар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бөлімінің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шотымен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алынған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шығындардың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жиынтық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сомасы</a:t>
            </a:r>
            <a:r>
              <a:rPr lang="ru-RU" sz="2400" dirty="0">
                <a:latin typeface="Times New Roman" panose="02020603050405020304" pitchFamily="18" charset="0"/>
                <a:cs typeface="Times New Roman" panose="02020603050405020304" pitchFamily="18" charset="0"/>
              </a:rPr>
              <a:t>, дебет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VII «</a:t>
            </a:r>
            <a:r>
              <a:rPr lang="ru-RU" sz="2400" dirty="0" err="1">
                <a:latin typeface="Times New Roman" panose="02020603050405020304" pitchFamily="18" charset="0"/>
                <a:cs typeface="Times New Roman" panose="02020603050405020304" pitchFamily="18" charset="0"/>
              </a:rPr>
              <a:t>Шығыстар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бөлімінің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шотымен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алынған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шығындардың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жиынтық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сомасы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көрсетіледі</a:t>
            </a:r>
            <a:r>
              <a:rPr lang="ru-RU" sz="2400" dirty="0">
                <a:latin typeface="Times New Roman" panose="02020603050405020304" pitchFamily="18" charset="0"/>
                <a:cs typeface="Times New Roman" panose="02020603050405020304" pitchFamily="18" charset="0"/>
              </a:rPr>
              <a:t>. Д-т 5610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К-т 7000 </a:t>
            </a:r>
            <a:r>
              <a:rPr lang="ru-RU" sz="2400" dirty="0" err="1">
                <a:latin typeface="Times New Roman" panose="02020603050405020304" pitchFamily="18" charset="0"/>
                <a:cs typeface="Times New Roman" panose="02020603050405020304" pitchFamily="18" charset="0"/>
              </a:rPr>
              <a:t>шоттары</a:t>
            </a:r>
            <a:r>
              <a:rPr lang="ru-RU" sz="2400" dirty="0">
                <a:latin typeface="Times New Roman" panose="02020603050405020304" pitchFamily="18" charset="0"/>
                <a:cs typeface="Times New Roman" panose="02020603050405020304" pitchFamily="18" charset="0"/>
              </a:rPr>
              <a:t>; Д-т 6000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К-т 5610 </a:t>
            </a:r>
            <a:r>
              <a:rPr lang="ru-RU" sz="2400" dirty="0" err="1">
                <a:latin typeface="Times New Roman" panose="02020603050405020304" pitchFamily="18" charset="0"/>
                <a:cs typeface="Times New Roman" panose="02020603050405020304" pitchFamily="18" charset="0"/>
              </a:rPr>
              <a:t>шоттары</a:t>
            </a:r>
            <a:r>
              <a:rPr lang="ru-RU" sz="2400" dirty="0">
                <a:latin typeface="Times New Roman" panose="02020603050405020304" pitchFamily="18" charset="0"/>
                <a:cs typeface="Times New Roman" panose="02020603050405020304" pitchFamily="18" charset="0"/>
              </a:rPr>
              <a:t>; Д-т 7510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К-т 3110 </a:t>
            </a:r>
            <a:r>
              <a:rPr lang="ru-RU" sz="2400" dirty="0" err="1">
                <a:latin typeface="Times New Roman" panose="02020603050405020304" pitchFamily="18" charset="0"/>
                <a:cs typeface="Times New Roman" panose="02020603050405020304" pitchFamily="18" charset="0"/>
              </a:rPr>
              <a:t>шоттары</a:t>
            </a:r>
            <a:r>
              <a:rPr lang="ru-RU" sz="2400" dirty="0">
                <a:latin typeface="Times New Roman" panose="02020603050405020304" pitchFamily="18" charset="0"/>
                <a:cs typeface="Times New Roman" panose="02020603050405020304" pitchFamily="18" charset="0"/>
              </a:rPr>
              <a:t>; Д-т 5610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К-т 7510; Д-т 5610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5510 </a:t>
            </a:r>
            <a:r>
              <a:rPr lang="ru-RU" sz="2400" dirty="0" err="1">
                <a:latin typeface="Times New Roman" panose="02020603050405020304" pitchFamily="18" charset="0"/>
                <a:cs typeface="Times New Roman" panose="02020603050405020304" pitchFamily="18" charset="0"/>
              </a:rPr>
              <a:t>шоттары</a:t>
            </a:r>
            <a:r>
              <a:rPr lang="ru-RU" sz="2400" dirty="0">
                <a:latin typeface="Times New Roman" panose="02020603050405020304" pitchFamily="18" charset="0"/>
                <a:cs typeface="Times New Roman" panose="02020603050405020304" pitchFamily="18" charset="0"/>
              </a:rPr>
              <a:t>.</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6526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19618" y="272955"/>
            <a:ext cx="10153934" cy="5663821"/>
          </a:xfrm>
        </p:spPr>
        <p:txBody>
          <a:bodyPr>
            <a:noAutofit/>
          </a:bodyPr>
          <a:lstStyle/>
          <a:p>
            <a:r>
              <a:rPr lang="ru-RU" sz="2400" dirty="0" smtClean="0">
                <a:latin typeface="Times New Roman" panose="02020603050405020304" pitchFamily="18" charset="0"/>
                <a:cs typeface="Times New Roman" panose="02020603050405020304" pitchFamily="18" charset="0"/>
              </a:rPr>
              <a:t>     5610 </a:t>
            </a:r>
            <a:r>
              <a:rPr lang="ru-RU" sz="2400" dirty="0">
                <a:latin typeface="Times New Roman" panose="02020603050405020304" pitchFamily="18" charset="0"/>
                <a:cs typeface="Times New Roman" panose="02020603050405020304" pitchFamily="18" charset="0"/>
              </a:rPr>
              <a:t>«</a:t>
            </a:r>
            <a:r>
              <a:rPr lang="ru-RU" sz="2400" dirty="0" err="1">
                <a:latin typeface="Times New Roman" panose="02020603050405020304" pitchFamily="18" charset="0"/>
                <a:cs typeface="Times New Roman" panose="02020603050405020304" pitchFamily="18" charset="0"/>
              </a:rPr>
              <a:t>Жиынтық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табыс</a:t>
            </a:r>
            <a:r>
              <a:rPr lang="ru-RU" sz="2400" dirty="0">
                <a:latin typeface="Times New Roman" panose="02020603050405020304" pitchFamily="18" charset="0"/>
                <a:cs typeface="Times New Roman" panose="02020603050405020304" pitchFamily="18" charset="0"/>
              </a:rPr>
              <a:t> запал» </a:t>
            </a:r>
            <a:r>
              <a:rPr lang="ru-RU" sz="2400" dirty="0" err="1">
                <a:latin typeface="Times New Roman" panose="02020603050405020304" pitchFamily="18" charset="0"/>
                <a:cs typeface="Times New Roman" panose="02020603050405020304" pitchFamily="18" charset="0"/>
              </a:rPr>
              <a:t>шотыбойыншадебет</a:t>
            </a:r>
            <a:r>
              <a:rPr lang="ru-RU" sz="2400" dirty="0">
                <a:latin typeface="Times New Roman" panose="02020603050405020304" pitchFamily="18" charset="0"/>
                <a:cs typeface="Times New Roman" panose="02020603050405020304" pitchFamily="18" charset="0"/>
              </a:rPr>
              <a:t> кредит </a:t>
            </a:r>
            <a:r>
              <a:rPr lang="ru-RU" sz="2400" dirty="0" err="1">
                <a:latin typeface="Times New Roman" panose="02020603050405020304" pitchFamily="18" charset="0"/>
                <a:cs typeface="Times New Roman" panose="02020603050405020304" pitchFamily="18" charset="0"/>
              </a:rPr>
              <a:t>айналымдарын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салыстыру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арқылы</a:t>
            </a:r>
            <a:r>
              <a:rPr lang="ru-RU" sz="2400" dirty="0">
                <a:latin typeface="Times New Roman" panose="02020603050405020304" pitchFamily="18" charset="0"/>
                <a:cs typeface="Times New Roman" panose="02020603050405020304" pitchFamily="18" charset="0"/>
              </a:rPr>
              <a:t> 5610 «</a:t>
            </a:r>
            <a:r>
              <a:rPr lang="ru-RU" sz="2400" dirty="0" err="1">
                <a:latin typeface="Times New Roman" panose="02020603050405020304" pitchFamily="18" charset="0"/>
                <a:cs typeface="Times New Roman" panose="02020603050405020304" pitchFamily="18" charset="0"/>
              </a:rPr>
              <a:t>Есепті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жылдың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бөлінбеген</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табысы</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шотына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көшірілетін</a:t>
            </a:r>
            <a:r>
              <a:rPr lang="ru-RU" sz="2400" dirty="0">
                <a:latin typeface="Times New Roman" panose="02020603050405020304" pitchFamily="18" charset="0"/>
                <a:cs typeface="Times New Roman" panose="02020603050405020304" pitchFamily="18" charset="0"/>
              </a:rPr>
              <a:t> таза </a:t>
            </a:r>
            <a:r>
              <a:rPr lang="ru-RU" sz="2400" dirty="0" err="1" smtClean="0">
                <a:latin typeface="Times New Roman" panose="02020603050405020304" pitchFamily="18" charset="0"/>
                <a:cs typeface="Times New Roman" panose="02020603050405020304" pitchFamily="18" charset="0"/>
              </a:rPr>
              <a:t>пайданың</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залалдың</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сомасы</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анықталады</a:t>
            </a:r>
            <a:r>
              <a:rPr lang="ru-RU" sz="2400" dirty="0" smtClean="0">
                <a:latin typeface="Times New Roman" panose="02020603050405020304" pitchFamily="18" charset="0"/>
                <a:cs typeface="Times New Roman" panose="02020603050405020304" pitchFamily="18" charset="0"/>
              </a:rPr>
              <a:t>.</a:t>
            </a:r>
            <a:br>
              <a:rPr lang="ru-RU" sz="2400" dirty="0" smtClean="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Егер</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есепті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кезеңде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пайда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алынса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онда</a:t>
            </a:r>
            <a:r>
              <a:rPr lang="ru-RU" sz="2400" dirty="0">
                <a:latin typeface="Times New Roman" panose="02020603050405020304" pitchFamily="18" charset="0"/>
                <a:cs typeface="Times New Roman" panose="02020603050405020304" pitchFamily="18" charset="0"/>
              </a:rPr>
              <a:t> 5610 «</a:t>
            </a:r>
            <a:r>
              <a:rPr lang="ru-RU" sz="2400" dirty="0" err="1">
                <a:latin typeface="Times New Roman" panose="02020603050405020304" pitchFamily="18" charset="0"/>
                <a:cs typeface="Times New Roman" panose="02020603050405020304" pitchFamily="18" charset="0"/>
              </a:rPr>
              <a:t>Жиынтық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табыс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шоты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дебеттеледі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5510 «</a:t>
            </a:r>
            <a:r>
              <a:rPr lang="ru-RU" sz="2400" dirty="0" err="1">
                <a:latin typeface="Times New Roman" panose="02020603050405020304" pitchFamily="18" charset="0"/>
                <a:cs typeface="Times New Roman" panose="02020603050405020304" pitchFamily="18" charset="0"/>
              </a:rPr>
              <a:t>Есепті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жылдың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бөлінбеген</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табысы</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шоты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кредиттеледі</a:t>
            </a:r>
            <a:r>
              <a:rPr lang="ru-RU" sz="2400" dirty="0">
                <a:latin typeface="Times New Roman" panose="02020603050405020304" pitchFamily="18" charset="0"/>
                <a:cs typeface="Times New Roman" panose="02020603050405020304" pitchFamily="18" charset="0"/>
              </a:rPr>
              <a:t>, ал </a:t>
            </a:r>
            <a:r>
              <a:rPr lang="ru-RU" sz="2400" dirty="0" err="1">
                <a:latin typeface="Times New Roman" panose="02020603050405020304" pitchFamily="18" charset="0"/>
                <a:cs typeface="Times New Roman" panose="02020603050405020304" pitchFamily="18" charset="0"/>
              </a:rPr>
              <a:t>зиян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шексе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керісінше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бухгалтерлік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жазу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түседі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яғни</a:t>
            </a:r>
            <a:r>
              <a:rPr lang="ru-RU" sz="2400" dirty="0">
                <a:latin typeface="Times New Roman" panose="02020603050405020304" pitchFamily="18" charset="0"/>
                <a:cs typeface="Times New Roman" panose="02020603050405020304" pitchFamily="18" charset="0"/>
              </a:rPr>
              <a:t> 5510 </a:t>
            </a:r>
            <a:r>
              <a:rPr lang="ru-RU" sz="2400" dirty="0" err="1">
                <a:latin typeface="Times New Roman" panose="02020603050405020304" pitchFamily="18" charset="0"/>
                <a:cs typeface="Times New Roman" panose="02020603050405020304" pitchFamily="18" charset="0"/>
              </a:rPr>
              <a:t>шот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дебеттеледі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5610 </a:t>
            </a:r>
            <a:r>
              <a:rPr lang="ru-RU" sz="2400" dirty="0" err="1">
                <a:latin typeface="Times New Roman" panose="02020603050405020304" pitchFamily="18" charset="0"/>
                <a:cs typeface="Times New Roman" panose="02020603050405020304" pitchFamily="18" charset="0"/>
              </a:rPr>
              <a:t>шот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кредиттеледі</a:t>
            </a:r>
            <a:r>
              <a:rPr lang="ru-RU" sz="2400" dirty="0">
                <a:latin typeface="Times New Roman" panose="02020603050405020304" pitchFamily="18" charset="0"/>
                <a:cs typeface="Times New Roman" panose="02020603050405020304" pitchFamily="18" charset="0"/>
              </a:rPr>
              <a:t>.</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Жоғарыда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айтылғандай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заңнамалар</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құрылтайшы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құжаттарға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сәкес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жасалатын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резервтік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капиталға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аударымдар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есепті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жылдың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бөлінбеген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табысы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есебінен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атқарылады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Есептегі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жалдың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залалын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жабуға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бағытталған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резервтік</a:t>
            </a:r>
            <a:r>
              <a:rPr lang="ru-RU" sz="2400" dirty="0">
                <a:latin typeface="Times New Roman" panose="02020603050405020304" pitchFamily="18" charset="0"/>
                <a:cs typeface="Times New Roman" panose="02020603050405020304" pitchFamily="18" charset="0"/>
              </a:rPr>
              <a:t> капитал </a:t>
            </a:r>
            <a:r>
              <a:rPr lang="ru-RU" sz="2400" dirty="0" err="1">
                <a:latin typeface="Times New Roman" panose="02020603050405020304" pitchFamily="18" charset="0"/>
                <a:cs typeface="Times New Roman" panose="02020603050405020304" pitchFamily="18" charset="0"/>
              </a:rPr>
              <a:t>қаржысы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сомасына</a:t>
            </a:r>
            <a:r>
              <a:rPr lang="ru-RU" sz="2400" dirty="0">
                <a:latin typeface="Times New Roman" panose="02020603050405020304" pitchFamily="18" charset="0"/>
                <a:cs typeface="Times New Roman" panose="02020603050405020304" pitchFamily="18" charset="0"/>
              </a:rPr>
              <a:t> 5410 </a:t>
            </a:r>
            <a:r>
              <a:rPr lang="ru-RU" sz="2400" dirty="0" err="1">
                <a:latin typeface="Times New Roman" panose="02020603050405020304" pitchFamily="18" charset="0"/>
                <a:cs typeface="Times New Roman" panose="02020603050405020304" pitchFamily="18" charset="0"/>
              </a:rPr>
              <a:t>бөлімшенің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Резервтік</a:t>
            </a:r>
            <a:r>
              <a:rPr lang="ru-RU" sz="2400" dirty="0">
                <a:latin typeface="Times New Roman" panose="02020603050405020304" pitchFamily="18" charset="0"/>
                <a:cs typeface="Times New Roman" panose="02020603050405020304" pitchFamily="18" charset="0"/>
              </a:rPr>
              <a:t> капитал» </a:t>
            </a:r>
            <a:r>
              <a:rPr lang="ru-RU" sz="2400" dirty="0" err="1">
                <a:latin typeface="Times New Roman" panose="02020603050405020304" pitchFamily="18" charset="0"/>
                <a:cs typeface="Times New Roman" panose="02020603050405020304" pitchFamily="18" charset="0"/>
              </a:rPr>
              <a:t>шоттары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дебеттеледі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5510 «</a:t>
            </a:r>
            <a:r>
              <a:rPr lang="ru-RU" sz="2400" dirty="0" err="1">
                <a:latin typeface="Times New Roman" panose="02020603050405020304" pitchFamily="18" charset="0"/>
                <a:cs typeface="Times New Roman" panose="02020603050405020304" pitchFamily="18" charset="0"/>
              </a:rPr>
              <a:t>Есептік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жылдың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бөлінбеген</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табысы</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шоты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кредиттеледі</a:t>
            </a:r>
            <a:r>
              <a:rPr lang="ru-RU" sz="2400" dirty="0">
                <a:latin typeface="Times New Roman" panose="02020603050405020304" pitchFamily="18" charset="0"/>
                <a:cs typeface="Times New Roman" panose="02020603050405020304" pitchFamily="18" charset="0"/>
              </a:rPr>
              <a:t>.</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6003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87504" y="2738650"/>
            <a:ext cx="9417560" cy="970450"/>
          </a:xfrm>
        </p:spPr>
        <p:txBody>
          <a:bodyPr>
            <a:noAutofit/>
          </a:bodyPr>
          <a:lstStyle/>
          <a:p>
            <a:r>
              <a:rPr lang="kk-KZ" sz="6000" dirty="0">
                <a:latin typeface="Times New Roman" panose="02020603050405020304" pitchFamily="18" charset="0"/>
                <a:cs typeface="Times New Roman" panose="02020603050405020304" pitchFamily="18" charset="0"/>
              </a:rPr>
              <a:t>Н</a:t>
            </a:r>
            <a:r>
              <a:rPr lang="kk-KZ" sz="6000" dirty="0" smtClean="0">
                <a:latin typeface="Times New Roman" panose="02020603050405020304" pitchFamily="18" charset="0"/>
                <a:cs typeface="Times New Roman" panose="02020603050405020304" pitchFamily="18" charset="0"/>
              </a:rPr>
              <a:t>азарларыңызға рахмет!!!</a:t>
            </a:r>
            <a:endParaRPr lang="ru-RU" sz="6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9240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96787" y="145456"/>
            <a:ext cx="9213940" cy="1828801"/>
          </a:xfrm>
        </p:spPr>
        <p:txBody>
          <a:bodyPr/>
          <a:lstStyle/>
          <a:p>
            <a:r>
              <a:rPr lang="ru-RU" b="1" dirty="0" err="1">
                <a:latin typeface="Times New Roman" panose="02020603050405020304" pitchFamily="18" charset="0"/>
                <a:cs typeface="Times New Roman" panose="02020603050405020304" pitchFamily="18" charset="0"/>
              </a:rPr>
              <a:t>Мазмұны</a:t>
            </a:r>
            <a:r>
              <a:rPr lang="ru-RU" b="1" dirty="0">
                <a:latin typeface="Times New Roman" panose="02020603050405020304" pitchFamily="18" charset="0"/>
                <a:cs typeface="Times New Roman" panose="02020603050405020304" pitchFamily="18" charset="0"/>
              </a:rPr>
              <a:t>:</a:t>
            </a:r>
            <a:br>
              <a:rPr lang="ru-RU" b="1" dirty="0">
                <a:latin typeface="Times New Roman" panose="02020603050405020304" pitchFamily="18" charset="0"/>
                <a:cs typeface="Times New Roman" panose="02020603050405020304" pitchFamily="18" charset="0"/>
              </a:rPr>
            </a:br>
            <a:endParaRPr lang="ru-RU"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596787" y="1760561"/>
            <a:ext cx="9213939" cy="3507475"/>
          </a:xfrm>
        </p:spPr>
        <p:txBody>
          <a:bodyPr>
            <a:normAutofit/>
          </a:bodyPr>
          <a:lstStyle/>
          <a:p>
            <a:r>
              <a:rPr lang="ru-RU" sz="2800" dirty="0" smtClean="0">
                <a:effectLst/>
                <a:latin typeface="Times New Roman" panose="02020603050405020304" pitchFamily="18" charset="0"/>
                <a:cs typeface="Times New Roman" panose="02020603050405020304" pitchFamily="18" charset="0"/>
              </a:rPr>
              <a:t>1. </a:t>
            </a:r>
            <a:r>
              <a:rPr lang="ru-RU" sz="2800" dirty="0" err="1" smtClean="0">
                <a:latin typeface="Times New Roman" panose="02020603050405020304" pitchFamily="18" charset="0"/>
                <a:cs typeface="Times New Roman" panose="02020603050405020304" pitchFamily="18" charset="0"/>
              </a:rPr>
              <a:t>Ұзақ</a:t>
            </a:r>
            <a:r>
              <a:rPr lang="ru-RU" sz="2800" dirty="0" smtClean="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мерзімді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міндеттемелер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аудиті</a:t>
            </a:r>
            <a:endParaRPr lang="ru-RU" sz="2800" dirty="0">
              <a:latin typeface="Times New Roman" panose="02020603050405020304" pitchFamily="18" charset="0"/>
              <a:cs typeface="Times New Roman" panose="02020603050405020304" pitchFamily="18" charset="0"/>
            </a:endParaRPr>
          </a:p>
          <a:p>
            <a:r>
              <a:rPr lang="ru-RU" sz="2800" dirty="0" smtClean="0">
                <a:effectLst/>
                <a:latin typeface="Times New Roman" panose="02020603050405020304" pitchFamily="18" charset="0"/>
                <a:cs typeface="Times New Roman" panose="02020603050405020304" pitchFamily="18" charset="0"/>
              </a:rPr>
              <a:t>2. </a:t>
            </a:r>
            <a:r>
              <a:rPr lang="ru-RU" sz="2800" dirty="0" err="1">
                <a:latin typeface="Times New Roman" panose="02020603050405020304" pitchFamily="18" charset="0"/>
                <a:cs typeface="Times New Roman" panose="02020603050405020304" pitchFamily="18" charset="0"/>
              </a:rPr>
              <a:t>Еңбекке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ақы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төлеу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бойынша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есеп</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айырысу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аудиті</a:t>
            </a:r>
            <a:endParaRPr lang="ru-RU" sz="2800" dirty="0" smtClean="0">
              <a:effectLst/>
              <a:latin typeface="Times New Roman" panose="02020603050405020304" pitchFamily="18" charset="0"/>
              <a:cs typeface="Times New Roman" panose="02020603050405020304" pitchFamily="18" charset="0"/>
            </a:endParaRPr>
          </a:p>
          <a:p>
            <a:r>
              <a:rPr lang="ru-RU" sz="2800" dirty="0" smtClean="0">
                <a:effectLst/>
                <a:latin typeface="Times New Roman" panose="02020603050405020304" pitchFamily="18" charset="0"/>
                <a:cs typeface="Times New Roman" panose="02020603050405020304" pitchFamily="18" charset="0"/>
              </a:rPr>
              <a:t>3. </a:t>
            </a:r>
            <a:r>
              <a:rPr lang="ru-RU" sz="2800" dirty="0" err="1">
                <a:latin typeface="Times New Roman" panose="02020603050405020304" pitchFamily="18" charset="0"/>
                <a:cs typeface="Times New Roman" panose="02020603050405020304" pitchFamily="18" charset="0"/>
              </a:rPr>
              <a:t>Жарғылық</a:t>
            </a:r>
            <a:r>
              <a:rPr lang="ru-RU" sz="2800" dirty="0">
                <a:latin typeface="Times New Roman" panose="02020603050405020304" pitchFamily="18" charset="0"/>
                <a:cs typeface="Times New Roman" panose="02020603050405020304" pitchFamily="18" charset="0"/>
              </a:rPr>
              <a:t> капитал </a:t>
            </a:r>
            <a:r>
              <a:rPr lang="ru-RU" sz="2800" dirty="0" err="1" smtClean="0">
                <a:latin typeface="Times New Roman" panose="02020603050405020304" pitchFamily="18" charset="0"/>
                <a:cs typeface="Times New Roman" panose="02020603050405020304" pitchFamily="18" charset="0"/>
              </a:rPr>
              <a:t>аудиті</a:t>
            </a:r>
            <a:endParaRPr lang="ru-RU" sz="2800" dirty="0" smtClean="0">
              <a:latin typeface="Times New Roman" panose="02020603050405020304" pitchFamily="18" charset="0"/>
              <a:cs typeface="Times New Roman" panose="02020603050405020304" pitchFamily="18" charset="0"/>
            </a:endParaRPr>
          </a:p>
          <a:p>
            <a:r>
              <a:rPr lang="kk-KZ" sz="2800" dirty="0" smtClean="0">
                <a:effectLst/>
                <a:latin typeface="Times New Roman" panose="02020603050405020304" pitchFamily="18" charset="0"/>
                <a:cs typeface="Times New Roman" panose="02020603050405020304" pitchFamily="18" charset="0"/>
              </a:rPr>
              <a:t>4</a:t>
            </a:r>
            <a:r>
              <a:rPr lang="kk-KZ" sz="2800" dirty="0">
                <a:latin typeface="Times New Roman" panose="02020603050405020304" pitchFamily="18" charset="0"/>
                <a:cs typeface="Times New Roman" panose="02020603050405020304" pitchFamily="18" charset="0"/>
              </a:rPr>
              <a:t>. Резервтік капитал аудиті</a:t>
            </a:r>
            <a:endParaRPr lang="kk-KZ" sz="2800" dirty="0" smtClean="0">
              <a:effectLst/>
              <a:latin typeface="Times New Roman" panose="02020603050405020304" pitchFamily="18" charset="0"/>
              <a:cs typeface="Times New Roman" panose="02020603050405020304" pitchFamily="18" charset="0"/>
            </a:endParaRPr>
          </a:p>
          <a:p>
            <a:r>
              <a:rPr lang="kk-KZ" sz="2800" dirty="0" smtClean="0">
                <a:latin typeface="Times New Roman" panose="02020603050405020304" pitchFamily="18" charset="0"/>
                <a:cs typeface="Times New Roman" panose="02020603050405020304" pitchFamily="18" charset="0"/>
              </a:rPr>
              <a:t>5</a:t>
            </a:r>
            <a:r>
              <a:rPr lang="kk-KZ" sz="2800" dirty="0">
                <a:latin typeface="Times New Roman" panose="02020603050405020304" pitchFamily="18" charset="0"/>
                <a:cs typeface="Times New Roman" panose="02020603050405020304" pitchFamily="18" charset="0"/>
              </a:rPr>
              <a:t>. Бөлінбеген табыс (жабылмаған залал) аудиті</a:t>
            </a:r>
            <a:endParaRPr lang="ru-RU" sz="28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7660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7858" y="163771"/>
            <a:ext cx="10003808" cy="3684897"/>
          </a:xfrm>
        </p:spPr>
        <p:txBody>
          <a:bodyPr>
            <a:normAutofit/>
          </a:bodyPr>
          <a:lstStyle/>
          <a:p>
            <a:r>
              <a:rPr lang="ru-RU" sz="2800" b="1" i="1" dirty="0" err="1">
                <a:latin typeface="Times New Roman" panose="02020603050405020304" pitchFamily="18" charset="0"/>
                <a:cs typeface="Times New Roman" panose="02020603050405020304" pitchFamily="18" charset="0"/>
              </a:rPr>
              <a:t>Міндеттемелер</a:t>
            </a:r>
            <a:r>
              <a:rPr lang="ru-RU" sz="2800" dirty="0">
                <a:latin typeface="Times New Roman" panose="02020603050405020304" pitchFamily="18" charset="0"/>
                <a:cs typeface="Times New Roman" panose="02020603050405020304" pitchFamily="18" charset="0"/>
              </a:rPr>
              <a:t> - </a:t>
            </a:r>
            <a:r>
              <a:rPr lang="ru-RU" sz="2800" dirty="0" err="1">
                <a:latin typeface="Times New Roman" panose="02020603050405020304" pitchFamily="18" charset="0"/>
                <a:cs typeface="Times New Roman" panose="02020603050405020304" pitchFamily="18" charset="0"/>
              </a:rPr>
              <a:t>өткен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мәмілелердің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немесе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өткен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оқиғалардың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нәтижесі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Олар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ұзақ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мерзімді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және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ағымдағы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болып</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жіктеледі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Банктердің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және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банктен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тыс</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мекемелердің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ұзақ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мерзімді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қарыздары</a:t>
            </a:r>
            <a:r>
              <a:rPr lang="ru-RU" sz="2800" dirty="0">
                <a:latin typeface="Times New Roman" panose="02020603050405020304" pitchFamily="18" charset="0"/>
                <a:cs typeface="Times New Roman" panose="02020603050405020304" pitchFamily="18" charset="0"/>
              </a:rPr>
              <a:t> 1 </a:t>
            </a:r>
            <a:r>
              <a:rPr lang="ru-RU" sz="2800" dirty="0" err="1">
                <a:latin typeface="Times New Roman" panose="02020603050405020304" pitchFamily="18" charset="0"/>
                <a:cs typeface="Times New Roman" panose="02020603050405020304" pitchFamily="18" charset="0"/>
              </a:rPr>
              <a:t>жылдан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астам</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мерзімге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әдетте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жаңа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техниканы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енгізу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шығындарына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өндірісті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кеңейтуге</a:t>
            </a:r>
            <a:r>
              <a:rPr lang="ru-RU" sz="2800" dirty="0">
                <a:latin typeface="Times New Roman" panose="02020603050405020304" pitchFamily="18" charset="0"/>
                <a:cs typeface="Times New Roman" panose="02020603050405020304" pitchFamily="18" charset="0"/>
              </a:rPr>
              <a:t>, оны </a:t>
            </a:r>
            <a:r>
              <a:rPr lang="ru-RU" sz="2800" dirty="0" err="1">
                <a:latin typeface="Times New Roman" panose="02020603050405020304" pitchFamily="18" charset="0"/>
                <a:cs typeface="Times New Roman" panose="02020603050405020304" pitchFamily="18" charset="0"/>
              </a:rPr>
              <a:t>қайта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құруға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қымбат</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бағалы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жабдықты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алуға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және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басқа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мақсатты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бағдарламаларға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беріледі</a:t>
            </a:r>
            <a:r>
              <a:rPr lang="ru-RU" sz="2800" dirty="0">
                <a:latin typeface="Times New Roman" panose="02020603050405020304" pitchFamily="18" charset="0"/>
                <a:cs typeface="Times New Roman" panose="02020603050405020304" pitchFamily="18" charset="0"/>
              </a:rPr>
              <a:t>. </a:t>
            </a:r>
          </a:p>
        </p:txBody>
      </p:sp>
      <p:sp>
        <p:nvSpPr>
          <p:cNvPr id="3" name="Текст 2"/>
          <p:cNvSpPr>
            <a:spLocks noGrp="1"/>
          </p:cNvSpPr>
          <p:nvPr>
            <p:ph type="body" idx="1"/>
          </p:nvPr>
        </p:nvSpPr>
        <p:spPr>
          <a:xfrm>
            <a:off x="1787858" y="3848668"/>
            <a:ext cx="8915399" cy="2370661"/>
          </a:xfrm>
        </p:spPr>
        <p:txBody>
          <a:bodyPr>
            <a:normAutofit/>
          </a:bodyPr>
          <a:lstStyle/>
          <a:p>
            <a:r>
              <a:rPr lang="ru-RU" sz="2800" i="1" dirty="0" err="1">
                <a:solidFill>
                  <a:schemeClr val="tx1"/>
                </a:solidFill>
                <a:latin typeface="Times New Roman" panose="02020603050405020304" pitchFamily="18" charset="0"/>
                <a:cs typeface="Times New Roman" panose="02020603050405020304" pitchFamily="18" charset="0"/>
              </a:rPr>
              <a:t>Ұзақ</a:t>
            </a:r>
            <a:r>
              <a:rPr lang="ru-RU" sz="2800" i="1" dirty="0">
                <a:solidFill>
                  <a:schemeClr val="tx1"/>
                </a:solidFill>
                <a:latin typeface="Times New Roman" panose="02020603050405020304" pitchFamily="18" charset="0"/>
                <a:cs typeface="Times New Roman" panose="02020603050405020304" pitchFamily="18" charset="0"/>
              </a:rPr>
              <a:t> </a:t>
            </a:r>
            <a:r>
              <a:rPr lang="ru-RU" sz="2800" i="1" dirty="0" err="1">
                <a:solidFill>
                  <a:schemeClr val="tx1"/>
                </a:solidFill>
                <a:latin typeface="Times New Roman" panose="02020603050405020304" pitchFamily="18" charset="0"/>
                <a:cs typeface="Times New Roman" panose="02020603050405020304" pitchFamily="18" charset="0"/>
              </a:rPr>
              <a:t>мерзімді</a:t>
            </a:r>
            <a:r>
              <a:rPr lang="ru-RU" sz="2800" i="1" dirty="0">
                <a:solidFill>
                  <a:schemeClr val="tx1"/>
                </a:solidFill>
                <a:latin typeface="Times New Roman" panose="02020603050405020304" pitchFamily="18" charset="0"/>
                <a:cs typeface="Times New Roman" panose="02020603050405020304" pitchFamily="18" charset="0"/>
              </a:rPr>
              <a:t> </a:t>
            </a:r>
            <a:r>
              <a:rPr lang="ru-RU" sz="2800" i="1" dirty="0" err="1">
                <a:solidFill>
                  <a:schemeClr val="tx1"/>
                </a:solidFill>
                <a:latin typeface="Times New Roman" panose="02020603050405020304" pitchFamily="18" charset="0"/>
                <a:cs typeface="Times New Roman" panose="02020603050405020304" pitchFamily="18" charset="0"/>
              </a:rPr>
              <a:t>міндеттемелерге</a:t>
            </a:r>
            <a:r>
              <a:rPr lang="ru-RU" sz="2800" i="1" dirty="0">
                <a:solidFill>
                  <a:schemeClr val="tx1"/>
                </a:solidFill>
                <a:latin typeface="Times New Roman" panose="02020603050405020304" pitchFamily="18" charset="0"/>
                <a:cs typeface="Times New Roman" panose="02020603050405020304" pitchFamily="18" charset="0"/>
              </a:rPr>
              <a:t> </a:t>
            </a:r>
            <a:r>
              <a:rPr lang="ru-RU" sz="2800" i="1" dirty="0" err="1">
                <a:solidFill>
                  <a:schemeClr val="tx1"/>
                </a:solidFill>
                <a:latin typeface="Times New Roman" panose="02020603050405020304" pitchFamily="18" charset="0"/>
                <a:cs typeface="Times New Roman" panose="02020603050405020304" pitchFamily="18" charset="0"/>
              </a:rPr>
              <a:t>мыналар</a:t>
            </a:r>
            <a:r>
              <a:rPr lang="ru-RU" sz="2800" i="1" dirty="0">
                <a:solidFill>
                  <a:schemeClr val="tx1"/>
                </a:solidFill>
                <a:latin typeface="Times New Roman" panose="02020603050405020304" pitchFamily="18" charset="0"/>
                <a:cs typeface="Times New Roman" panose="02020603050405020304" pitchFamily="18" charset="0"/>
              </a:rPr>
              <a:t> </a:t>
            </a:r>
            <a:r>
              <a:rPr lang="ru-RU" sz="2800" i="1" dirty="0" err="1">
                <a:solidFill>
                  <a:schemeClr val="tx1"/>
                </a:solidFill>
                <a:latin typeface="Times New Roman" panose="02020603050405020304" pitchFamily="18" charset="0"/>
                <a:cs typeface="Times New Roman" panose="02020603050405020304" pitchFamily="18" charset="0"/>
              </a:rPr>
              <a:t>жатады</a:t>
            </a:r>
            <a:r>
              <a:rPr lang="ru-RU" sz="2800" i="1" dirty="0" smtClean="0">
                <a:solidFill>
                  <a:schemeClr val="tx1"/>
                </a:solidFill>
                <a:latin typeface="Times New Roman" panose="02020603050405020304" pitchFamily="18" charset="0"/>
                <a:cs typeface="Times New Roman" panose="02020603050405020304" pitchFamily="18" charset="0"/>
              </a:rPr>
              <a:t>:</a:t>
            </a:r>
          </a:p>
          <a:p>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банктердің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ұзақ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мерзімді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қарыздар</a:t>
            </a:r>
            <a:r>
              <a:rPr lang="ru-RU" sz="2800" dirty="0">
                <a:solidFill>
                  <a:schemeClr val="tx1"/>
                </a:solidFill>
                <a:latin typeface="Times New Roman" panose="02020603050405020304" pitchFamily="18" charset="0"/>
                <a:cs typeface="Times New Roman" panose="02020603050405020304" pitchFamily="18" charset="0"/>
              </a:rPr>
              <a:t>;</a:t>
            </a:r>
          </a:p>
          <a:p>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банктен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тыс</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ұзақ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мерзімді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қарыздар</a:t>
            </a:r>
            <a:r>
              <a:rPr lang="ru-RU" sz="2800" dirty="0">
                <a:solidFill>
                  <a:schemeClr val="tx1"/>
                </a:solidFill>
                <a:latin typeface="Times New Roman" panose="02020603050405020304" pitchFamily="18" charset="0"/>
                <a:cs typeface="Times New Roman" panose="02020603050405020304" pitchFamily="18" charset="0"/>
              </a:rPr>
              <a:t>;</a:t>
            </a:r>
          </a:p>
          <a:p>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мерзімі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шегерілген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корпоративтік</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табыс</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салығы</a:t>
            </a:r>
            <a:r>
              <a:rPr lang="ru-RU" sz="2800" dirty="0">
                <a:solidFill>
                  <a:schemeClr val="tx1"/>
                </a:solidFill>
                <a:latin typeface="Times New Roman" panose="02020603050405020304" pitchFamily="18" charset="0"/>
                <a:cs typeface="Times New Roman" panose="02020603050405020304" pitchFamily="18" charset="0"/>
              </a:rPr>
              <a:t>.</a:t>
            </a:r>
          </a:p>
          <a:p>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0297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555845" y="177421"/>
            <a:ext cx="10331355" cy="6332561"/>
          </a:xfrm>
        </p:spPr>
        <p:txBody>
          <a:bodyPr>
            <a:noAutofit/>
          </a:bodyPr>
          <a:lstStyle/>
          <a:p>
            <a:r>
              <a:rPr lang="kk-KZ" sz="2400" i="1" dirty="0">
                <a:latin typeface="Times New Roman" panose="02020603050405020304" pitchFamily="18" charset="0"/>
                <a:cs typeface="Times New Roman" panose="02020603050405020304" pitchFamily="18" charset="0"/>
              </a:rPr>
              <a:t>Ұзақ мерзімді міндеттемелерді тексергенде, </a:t>
            </a:r>
            <a:r>
              <a:rPr lang="kk-KZ" sz="2400" i="1" dirty="0" smtClean="0">
                <a:latin typeface="Times New Roman" panose="02020603050405020304" pitchFamily="18" charset="0"/>
                <a:cs typeface="Times New Roman" panose="02020603050405020304" pitchFamily="18" charset="0"/>
              </a:rPr>
              <a:t>аудитор тиіс: </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kk-KZ" sz="2400" dirty="0">
                <a:latin typeface="Times New Roman" panose="02020603050405020304" pitchFamily="18" charset="0"/>
                <a:cs typeface="Times New Roman" panose="02020603050405020304" pitchFamily="18" charset="0"/>
              </a:rPr>
              <a:t>- баланстағы есепті кезеңнің басы соңындағы қалдықтың Бас кітаптың шоттары мен журнал-ордердің мәліметтеріне сәйкестігін анықтау</a:t>
            </a:r>
            <a:r>
              <a:rPr lang="kk-KZ" sz="2400" dirty="0" smtClean="0">
                <a:latin typeface="Times New Roman" panose="02020603050405020304" pitchFamily="18" charset="0"/>
                <a:cs typeface="Times New Roman" panose="02020603050405020304" pitchFamily="18" charset="0"/>
              </a:rPr>
              <a:t>;</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мезгілде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кәсіпорындардан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қарыз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алудың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негізділігімен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заңдылығын</a:t>
            </a:r>
            <a:r>
              <a:rPr lang="ru-RU" sz="2400" dirty="0">
                <a:latin typeface="Times New Roman" panose="02020603050405020304" pitchFamily="18" charset="0"/>
                <a:cs typeface="Times New Roman" panose="02020603050405020304" pitchFamily="18" charset="0"/>
              </a:rPr>
              <a:t> да, </a:t>
            </a:r>
            <a:r>
              <a:rPr lang="ru-RU" sz="2400" dirty="0" err="1">
                <a:latin typeface="Times New Roman" panose="02020603050405020304" pitchFamily="18" charset="0"/>
                <a:cs typeface="Times New Roman" panose="02020603050405020304" pitchFamily="18" charset="0"/>
              </a:rPr>
              <a:t>сондай-ақ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оларды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өтеудің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толықтығы</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мерзімділігін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тексеру</a:t>
            </a:r>
            <a:r>
              <a:rPr lang="ru-RU" sz="2400" dirty="0">
                <a:latin typeface="Times New Roman" panose="02020603050405020304" pitchFamily="18" charset="0"/>
                <a:cs typeface="Times New Roman" panose="02020603050405020304" pitchFamily="18" charset="0"/>
              </a:rPr>
              <a:t>;</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қарыз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несие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үшін</a:t>
            </a:r>
            <a:r>
              <a:rPr lang="ru-RU" sz="2400" dirty="0">
                <a:latin typeface="Times New Roman" panose="02020603050405020304" pitchFamily="18" charset="0"/>
                <a:cs typeface="Times New Roman" panose="02020603050405020304" pitchFamily="18" charset="0"/>
              </a:rPr>
              <a:t> процент </a:t>
            </a:r>
            <a:r>
              <a:rPr lang="ru-RU" sz="2400" dirty="0" err="1">
                <a:latin typeface="Times New Roman" panose="02020603050405020304" pitchFamily="18" charset="0"/>
                <a:cs typeface="Times New Roman" panose="02020603050405020304" pitchFamily="18" charset="0"/>
              </a:rPr>
              <a:t>төлеудің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дұрыстығын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тексеру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сондай-ақ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кәсіпорынның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өтелмеген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қарыз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несие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қалдықтарымен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бірге</a:t>
            </a:r>
            <a:r>
              <a:rPr lang="ru-RU" sz="2400" dirty="0">
                <a:latin typeface="Times New Roman" panose="02020603050405020304" pitchFamily="18" charset="0"/>
                <a:cs typeface="Times New Roman" panose="02020603050405020304" pitchFamily="18" charset="0"/>
              </a:rPr>
              <a:t> осы </a:t>
            </a:r>
            <a:r>
              <a:rPr lang="ru-RU" sz="2400" dirty="0" err="1">
                <a:latin typeface="Times New Roman" panose="02020603050405020304" pitchFamily="18" charset="0"/>
                <a:cs typeface="Times New Roman" panose="02020603050405020304" pitchFamily="18" charset="0"/>
              </a:rPr>
              <a:t>қарыз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үшін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банкке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тиесілі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процентті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көрсету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жайлы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шешім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қабылданғанын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анықтау</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Ұзақ</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мерзімді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міндеттемелердің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сондай-ақ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Кейінге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қалдырылған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салықтар</a:t>
            </a:r>
            <a:r>
              <a:rPr lang="ru-RU" sz="2400" dirty="0">
                <a:latin typeface="Times New Roman" panose="02020603050405020304" pitchFamily="18" charset="0"/>
                <a:cs typeface="Times New Roman" panose="02020603050405020304" pitchFamily="18" charset="0"/>
              </a:rPr>
              <a:t>» бабы </a:t>
            </a:r>
            <a:r>
              <a:rPr lang="ru-RU" sz="2400" dirty="0" err="1">
                <a:latin typeface="Times New Roman" panose="02020603050405020304" pitchFamily="18" charset="0"/>
                <a:cs typeface="Times New Roman" panose="02020603050405020304" pitchFamily="18" charset="0"/>
              </a:rPr>
              <a:t>жатады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отандық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бухгалтерлік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есептің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мүлдем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жаңа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объектісі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жаңа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Салықтық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төлем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Табыс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салығы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Бухгалтерлік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табыс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Салықтық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табыс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Салықтық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басқаларының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мазмұны</a:t>
            </a:r>
            <a:r>
              <a:rPr lang="ru-RU" sz="2400" dirty="0">
                <a:latin typeface="Times New Roman" panose="02020603050405020304" pitchFamily="18" charset="0"/>
                <a:cs typeface="Times New Roman" panose="02020603050405020304" pitchFamily="18" charset="0"/>
              </a:rPr>
              <a:t> 11 «</a:t>
            </a:r>
            <a:r>
              <a:rPr lang="ru-RU" sz="2400" dirty="0" err="1">
                <a:latin typeface="Times New Roman" panose="02020603050405020304" pitchFamily="18" charset="0"/>
                <a:cs typeface="Times New Roman" panose="02020603050405020304" pitchFamily="18" charset="0"/>
              </a:rPr>
              <a:t>Табыс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салығы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есеп</a:t>
            </a:r>
            <a:r>
              <a:rPr lang="ru-RU" sz="2400" dirty="0">
                <a:latin typeface="Times New Roman" panose="02020603050405020304" pitchFamily="18" charset="0"/>
                <a:cs typeface="Times New Roman" panose="02020603050405020304" pitchFamily="18" charset="0"/>
              </a:rPr>
              <a:t>» БЕС –те </a:t>
            </a:r>
            <a:r>
              <a:rPr lang="ru-RU" sz="2400" dirty="0" err="1">
                <a:latin typeface="Times New Roman" panose="02020603050405020304" pitchFamily="18" charset="0"/>
                <a:cs typeface="Times New Roman" panose="02020603050405020304" pitchFamily="18" charset="0"/>
              </a:rPr>
              <a:t>ашылып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көрсетіледі</a:t>
            </a:r>
            <a:r>
              <a:rPr lang="ru-RU" sz="2400" dirty="0">
                <a:latin typeface="Times New Roman" panose="02020603050405020304" pitchFamily="18" charset="0"/>
                <a:cs typeface="Times New Roman" panose="02020603050405020304" pitchFamily="18" charset="0"/>
              </a:rPr>
              <a:t>.</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54162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774210" y="624110"/>
            <a:ext cx="9730402" cy="5653860"/>
          </a:xfrm>
        </p:spPr>
        <p:txBody>
          <a:bodyPr>
            <a:noAutofit/>
          </a:bodyPr>
          <a:lstStyle/>
          <a:p>
            <a:pPr algn="just"/>
            <a:r>
              <a:rPr lang="ru-RU" sz="3000" dirty="0">
                <a:latin typeface="Times New Roman" panose="02020603050405020304" pitchFamily="18" charset="0"/>
                <a:cs typeface="Times New Roman" panose="02020603050405020304" pitchFamily="18" charset="0"/>
              </a:rPr>
              <a:t>	</a:t>
            </a:r>
            <a:r>
              <a:rPr lang="kk-KZ" sz="3000" i="1" dirty="0" smtClean="0">
                <a:latin typeface="Times New Roman" panose="02020603050405020304" pitchFamily="18" charset="0"/>
                <a:cs typeface="Times New Roman" panose="02020603050405020304" pitchFamily="18" charset="0"/>
              </a:rPr>
              <a:t>Қысқа мерзімді </a:t>
            </a:r>
            <a:r>
              <a:rPr lang="ru-RU" sz="3000" i="1" dirty="0" smtClean="0">
                <a:latin typeface="Times New Roman" panose="02020603050405020304" pitchFamily="18" charset="0"/>
                <a:cs typeface="Times New Roman" panose="02020603050405020304" pitchFamily="18" charset="0"/>
              </a:rPr>
              <a:t> </a:t>
            </a:r>
            <a:r>
              <a:rPr lang="ru-RU" sz="3000" i="1" dirty="0" err="1">
                <a:latin typeface="Times New Roman" panose="02020603050405020304" pitchFamily="18" charset="0"/>
                <a:cs typeface="Times New Roman" panose="02020603050405020304" pitchFamily="18" charset="0"/>
              </a:rPr>
              <a:t>міндеттемелерге</a:t>
            </a:r>
            <a:r>
              <a:rPr lang="ru-RU" sz="3000" i="1"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банктердің</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қысқа</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мерзімді</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қарыздары</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банктен</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тыс</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мекемелерден</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алынған</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қарыз</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және</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кредиторлық</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берешек</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жатады</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Банктердің</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қысқа</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мерзімді</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қарыздары</a:t>
            </a:r>
            <a:r>
              <a:rPr lang="ru-RU" sz="3000" dirty="0">
                <a:latin typeface="Times New Roman" panose="02020603050405020304" pitchFamily="18" charset="0"/>
                <a:cs typeface="Times New Roman" panose="02020603050405020304" pitchFamily="18" charset="0"/>
              </a:rPr>
              <a:t> 1 </a:t>
            </a:r>
            <a:r>
              <a:rPr lang="ru-RU" sz="3000" dirty="0" err="1">
                <a:latin typeface="Times New Roman" panose="02020603050405020304" pitchFamily="18" charset="0"/>
                <a:cs typeface="Times New Roman" panose="02020603050405020304" pitchFamily="18" charset="0"/>
              </a:rPr>
              <a:t>жылдан</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аспайтын</a:t>
            </a:r>
            <a:r>
              <a:rPr lang="ru-RU" sz="3000" dirty="0">
                <a:latin typeface="Times New Roman" panose="02020603050405020304" pitchFamily="18" charset="0"/>
                <a:cs typeface="Times New Roman" panose="02020603050405020304" pitchFamily="18" charset="0"/>
              </a:rPr>
              <a:t> </a:t>
            </a:r>
            <a:r>
              <a:rPr lang="ru-RU" sz="3000" dirty="0" err="1" smtClean="0">
                <a:latin typeface="Times New Roman" panose="02020603050405020304" pitchFamily="18" charset="0"/>
                <a:cs typeface="Times New Roman" panose="02020603050405020304" pitchFamily="18" charset="0"/>
              </a:rPr>
              <a:t>мерзімге</a:t>
            </a:r>
            <a:r>
              <a:rPr lang="ru-RU" sz="3000" dirty="0">
                <a:latin typeface="Times New Roman" panose="02020603050405020304" pitchFamily="18" charset="0"/>
                <a:cs typeface="Times New Roman" panose="02020603050405020304" pitchFamily="18" charset="0"/>
              </a:rPr>
              <a:t> </a:t>
            </a:r>
            <a:r>
              <a:rPr lang="ru-RU" sz="3000" dirty="0" err="1" smtClean="0">
                <a:latin typeface="Times New Roman" panose="02020603050405020304" pitchFamily="18" charset="0"/>
                <a:cs typeface="Times New Roman" panose="02020603050405020304" pitchFamily="18" charset="0"/>
              </a:rPr>
              <a:t>беріледі</a:t>
            </a:r>
            <a:r>
              <a:rPr lang="ru-RU" sz="3000" dirty="0" smtClean="0">
                <a:latin typeface="Times New Roman" panose="02020603050405020304" pitchFamily="18" charset="0"/>
                <a:cs typeface="Times New Roman" panose="02020603050405020304" pitchFamily="18" charset="0"/>
              </a:rPr>
              <a:t>.</a:t>
            </a:r>
            <a:br>
              <a:rPr lang="ru-RU" sz="3000" dirty="0" smtClean="0">
                <a:latin typeface="Times New Roman" panose="02020603050405020304" pitchFamily="18" charset="0"/>
                <a:cs typeface="Times New Roman" panose="02020603050405020304" pitchFamily="18" charset="0"/>
              </a:rPr>
            </a:br>
            <a:r>
              <a:rPr lang="ru-RU" sz="3000" dirty="0">
                <a:latin typeface="Times New Roman" panose="02020603050405020304" pitchFamily="18" charset="0"/>
                <a:cs typeface="Times New Roman" panose="02020603050405020304" pitchFamily="18" charset="0"/>
              </a:rPr>
              <a:t/>
            </a:r>
            <a:br>
              <a:rPr lang="ru-RU" sz="3000" dirty="0">
                <a:latin typeface="Times New Roman" panose="02020603050405020304" pitchFamily="18" charset="0"/>
                <a:cs typeface="Times New Roman" panose="02020603050405020304" pitchFamily="18" charset="0"/>
              </a:rPr>
            </a:b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Қысқа</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мерзімді</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қарыздарды</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алу</a:t>
            </a:r>
            <a:r>
              <a:rPr lang="ru-RU" sz="3000" dirty="0">
                <a:latin typeface="Times New Roman" panose="02020603050405020304" pitchFamily="18" charset="0"/>
                <a:cs typeface="Times New Roman" panose="02020603050405020304" pitchFamily="18" charset="0"/>
              </a:rPr>
              <a:t> мен </a:t>
            </a:r>
            <a:r>
              <a:rPr lang="ru-RU" sz="3000" dirty="0" err="1">
                <a:latin typeface="Times New Roman" panose="02020603050405020304" pitchFamily="18" charset="0"/>
                <a:cs typeface="Times New Roman" panose="02020603050405020304" pitchFamily="18" charset="0"/>
              </a:rPr>
              <a:t>өтеуге</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байланысты</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есептеу</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операциялары</a:t>
            </a:r>
            <a:r>
              <a:rPr lang="ru-RU" sz="3000" dirty="0">
                <a:latin typeface="Times New Roman" panose="02020603050405020304" pitchFamily="18" charset="0"/>
                <a:cs typeface="Times New Roman" panose="02020603050405020304" pitchFamily="18" charset="0"/>
              </a:rPr>
              <a:t> 3010 </a:t>
            </a:r>
            <a:r>
              <a:rPr lang="ru-RU" sz="3000" dirty="0" err="1">
                <a:latin typeface="Times New Roman" panose="02020603050405020304" pitchFamily="18" charset="0"/>
                <a:cs typeface="Times New Roman" panose="02020603050405020304" pitchFamily="18" charset="0"/>
              </a:rPr>
              <a:t>шоттарында</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ескеріледі</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Бұл</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шоттардың</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әрқайсысында</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Қысқа</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мерзімі</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қарыздар</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аралық</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шоты</a:t>
            </a:r>
            <a:r>
              <a:rPr lang="ru-RU" sz="3000" dirty="0">
                <a:latin typeface="Times New Roman" panose="02020603050405020304" pitchFamily="18" charset="0"/>
                <a:cs typeface="Times New Roman" panose="02020603050405020304" pitchFamily="18" charset="0"/>
              </a:rPr>
              <a:t> бар. </a:t>
            </a:r>
            <a:r>
              <a:rPr lang="ru-RU" sz="3000" dirty="0" err="1">
                <a:latin typeface="Times New Roman" panose="02020603050405020304" pitchFamily="18" charset="0"/>
                <a:cs typeface="Times New Roman" panose="02020603050405020304" pitchFamily="18" charset="0"/>
              </a:rPr>
              <a:t>Бұл</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шоттар</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пассивті</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олардың</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сальдосы</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есепті</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кезең</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айналым-қарызды</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өтеуге</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аударылған</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соманы</a:t>
            </a:r>
            <a:r>
              <a:rPr lang="ru-RU" sz="3000" dirty="0">
                <a:latin typeface="Times New Roman" panose="02020603050405020304" pitchFamily="18" charset="0"/>
                <a:cs typeface="Times New Roman" panose="02020603050405020304" pitchFamily="18" charset="0"/>
              </a:rPr>
              <a:t>, кредит </a:t>
            </a:r>
            <a:r>
              <a:rPr lang="ru-RU" sz="3000" dirty="0" err="1">
                <a:latin typeface="Times New Roman" panose="02020603050405020304" pitchFamily="18" charset="0"/>
                <a:cs typeface="Times New Roman" panose="02020603050405020304" pitchFamily="18" charset="0"/>
              </a:rPr>
              <a:t>бойынша</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айналым-қарызға</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алынған</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соманы</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көрсетеді</a:t>
            </a:r>
            <a:r>
              <a:rPr lang="ru-RU" sz="3000" dirty="0">
                <a:latin typeface="Times New Roman" panose="02020603050405020304" pitchFamily="18" charset="0"/>
                <a:cs typeface="Times New Roman" panose="02020603050405020304" pitchFamily="18" charset="0"/>
              </a:rPr>
              <a:t>.</a:t>
            </a:r>
            <a:br>
              <a:rPr lang="ru-RU" sz="3000" dirty="0">
                <a:latin typeface="Times New Roman" panose="02020603050405020304" pitchFamily="18" charset="0"/>
                <a:cs typeface="Times New Roman" panose="02020603050405020304" pitchFamily="18" charset="0"/>
              </a:rPr>
            </a:br>
            <a:endParaRPr lang="ru-RU"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991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6096" y="245661"/>
            <a:ext cx="9976513" cy="6332560"/>
          </a:xfrm>
        </p:spPr>
        <p:txBody>
          <a:bodyPr>
            <a:noAutofit/>
          </a:bodyPr>
          <a:lstStyle/>
          <a:p>
            <a:r>
              <a:rPr lang="ru-RU" sz="2400" i="1" dirty="0" err="1">
                <a:latin typeface="Times New Roman" panose="02020603050405020304" pitchFamily="18" charset="0"/>
                <a:cs typeface="Times New Roman" panose="02020603050405020304" pitchFamily="18" charset="0"/>
              </a:rPr>
              <a:t>Кредиторлық</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берешек</a:t>
            </a:r>
            <a:r>
              <a:rPr lang="ru-RU" sz="2400" i="1"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кәсіпорынның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заңды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немесе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тұлғаларға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міндеттемелері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берешегі</a:t>
            </a:r>
            <a:r>
              <a:rPr lang="ru-RU" sz="2400" dirty="0">
                <a:latin typeface="Times New Roman" panose="02020603050405020304" pitchFamily="18" charset="0"/>
                <a:cs typeface="Times New Roman" panose="02020603050405020304" pitchFamily="18" charset="0"/>
              </a:rPr>
              <a:t>).</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Пайда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болуына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қарай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кредиторлық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берешек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қалыпты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ақталмаған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бөлінеді</a:t>
            </a:r>
            <a:r>
              <a:rPr lang="ru-RU" sz="2400" dirty="0">
                <a:latin typeface="Times New Roman" panose="02020603050405020304" pitchFamily="18" charset="0"/>
                <a:cs typeface="Times New Roman" panose="02020603050405020304" pitchFamily="18" charset="0"/>
              </a:rPr>
              <a:t>.</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Қалыпты</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кредиторлық</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берешек</a:t>
            </a:r>
            <a:r>
              <a:rPr lang="ru-RU" sz="2400" i="1"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пен </a:t>
            </a:r>
            <a:r>
              <a:rPr lang="ru-RU" sz="2400" dirty="0" err="1">
                <a:latin typeface="Times New Roman" panose="02020603050405020304" pitchFamily="18" charset="0"/>
                <a:cs typeface="Times New Roman" panose="02020603050405020304" pitchFamily="18" charset="0"/>
              </a:rPr>
              <a:t>кәсіпорынның</a:t>
            </a:r>
            <a:r>
              <a:rPr lang="ru-RU" sz="2400" dirty="0">
                <a:latin typeface="Times New Roman" panose="02020603050405020304" pitchFamily="18" charset="0"/>
                <a:cs typeface="Times New Roman" panose="02020603050405020304" pitchFamily="18" charset="0"/>
              </a:rPr>
              <a:t> бизнес </a:t>
            </a:r>
            <a:r>
              <a:rPr lang="ru-RU" sz="2400" dirty="0" err="1">
                <a:latin typeface="Times New Roman" panose="02020603050405020304" pitchFamily="18" charset="0"/>
                <a:cs typeface="Times New Roman" panose="02020603050405020304" pitchFamily="18" charset="0"/>
              </a:rPr>
              <a:t>жоспарын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орындау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барысында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сондай-ақ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есеп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айырысудың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жүзіндегі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формалары</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байланыстыратын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санаған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жөн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төлеу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мерзімі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келмеген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акцептелген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есеп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қисап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құжаттары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жабдықтаушыларға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берешек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бюджетке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төлемдері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өтіп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кеткен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берешек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т.б</a:t>
            </a:r>
            <a:r>
              <a:rPr lang="ru-RU" sz="2400" dirty="0">
                <a:latin typeface="Times New Roman" panose="02020603050405020304" pitchFamily="18" charset="0"/>
                <a:cs typeface="Times New Roman" panose="02020603050405020304" pitchFamily="18" charset="0"/>
              </a:rPr>
              <a:t>.</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Ақталмаған</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кредиторлық</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берешек</a:t>
            </a:r>
            <a:r>
              <a:rPr lang="ru-RU" sz="2400" i="1"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бюджетпен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есеп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айырысу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бойынша-қаржы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органдарына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еңбекті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өтеу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бойынша-кәсіпорын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қызметкерлеріне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мерзімінде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төленбеген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есеп-қисап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құжаттары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бойынша-жабдықтаушыларға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т.б</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мерзімі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өткен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берешектер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саналады</a:t>
            </a:r>
            <a:r>
              <a:rPr lang="ru-RU" sz="2400" dirty="0">
                <a:latin typeface="Times New Roman" panose="02020603050405020304" pitchFamily="18" charset="0"/>
                <a:cs typeface="Times New Roman" panose="02020603050405020304" pitchFamily="18" charset="0"/>
              </a:rPr>
              <a:t>.</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3570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65027" y="327546"/>
            <a:ext cx="10194877" cy="6277970"/>
          </a:xfrm>
        </p:spPr>
        <p:txBody>
          <a:bodyPr>
            <a:noAutofit/>
          </a:bodyPr>
          <a:lstStyle/>
          <a:p>
            <a:r>
              <a:rPr lang="ru-RU" sz="2400" dirty="0" err="1">
                <a:latin typeface="Times New Roman" panose="02020603050405020304" pitchFamily="18" charset="0"/>
                <a:cs typeface="Times New Roman" panose="02020603050405020304" pitchFamily="18" charset="0"/>
              </a:rPr>
              <a:t>Кредиторлық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берешектің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есепті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кезеңнің</a:t>
            </a:r>
            <a:r>
              <a:rPr lang="ru-RU" sz="2400" dirty="0">
                <a:latin typeface="Times New Roman" panose="02020603050405020304" pitchFamily="18" charset="0"/>
                <a:cs typeface="Times New Roman" panose="02020603050405020304" pitchFamily="18" charset="0"/>
              </a:rPr>
              <a:t> басы мен </a:t>
            </a:r>
            <a:r>
              <a:rPr lang="ru-RU" sz="2400" dirty="0" err="1">
                <a:latin typeface="Times New Roman" panose="02020603050405020304" pitchFamily="18" charset="0"/>
                <a:cs typeface="Times New Roman" panose="02020603050405020304" pitchFamily="18" charset="0"/>
              </a:rPr>
              <a:t>аяғындағы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жағдайы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баланста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мынадай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баптардың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қалдықтарымен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сипатталады</a:t>
            </a:r>
            <a:r>
              <a:rPr lang="ru-RU" sz="2400" dirty="0">
                <a:latin typeface="Times New Roman" panose="02020603050405020304" pitchFamily="18" charset="0"/>
                <a:cs typeface="Times New Roman" panose="02020603050405020304" pitchFamily="18" charset="0"/>
              </a:rPr>
              <a:t>:</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1) </a:t>
            </a:r>
            <a:r>
              <a:rPr lang="ru-RU" sz="2400" dirty="0" err="1" smtClean="0">
                <a:latin typeface="Times New Roman" panose="02020603050405020304" pitchFamily="18" charset="0"/>
                <a:cs typeface="Times New Roman" panose="02020603050405020304" pitchFamily="18" charset="0"/>
              </a:rPr>
              <a:t>Төленуге</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тиісті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шоттар</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вексельдер</a:t>
            </a:r>
            <a:r>
              <a:rPr lang="ru-RU" sz="2400" dirty="0">
                <a:latin typeface="Times New Roman" panose="02020603050405020304" pitchFamily="18" charset="0"/>
                <a:cs typeface="Times New Roman" panose="02020603050405020304" pitchFamily="18" charset="0"/>
              </a:rPr>
              <a:t>.</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2) </a:t>
            </a:r>
            <a:r>
              <a:rPr lang="ru-RU" sz="2400" dirty="0" err="1" smtClean="0">
                <a:latin typeface="Times New Roman" panose="02020603050405020304" pitchFamily="18" charset="0"/>
                <a:cs typeface="Times New Roman" panose="02020603050405020304" pitchFamily="18" charset="0"/>
              </a:rPr>
              <a:t>Алынған</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аванстар</a:t>
            </a:r>
            <a:r>
              <a:rPr lang="ru-RU" sz="2400" dirty="0">
                <a:latin typeface="Times New Roman" panose="02020603050405020304" pitchFamily="18" charset="0"/>
                <a:cs typeface="Times New Roman" panose="02020603050405020304" pitchFamily="18" charset="0"/>
              </a:rPr>
              <a:t>.</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3) </a:t>
            </a:r>
            <a:r>
              <a:rPr lang="ru-RU" sz="2400" dirty="0" err="1" smtClean="0">
                <a:latin typeface="Times New Roman" panose="02020603050405020304" pitchFamily="18" charset="0"/>
                <a:cs typeface="Times New Roman" panose="02020603050405020304" pitchFamily="18" charset="0"/>
              </a:rPr>
              <a:t>Салықтар</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берешек</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4) </a:t>
            </a:r>
            <a:r>
              <a:rPr lang="ru-RU" sz="2400" dirty="0" err="1" smtClean="0">
                <a:latin typeface="Times New Roman" panose="02020603050405020304" pitchFamily="18" charset="0"/>
                <a:cs typeface="Times New Roman" panose="02020603050405020304" pitchFamily="18" charset="0"/>
              </a:rPr>
              <a:t>Төленуге</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тиісті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дивиденттер</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5) </a:t>
            </a:r>
            <a:r>
              <a:rPr lang="ru-RU" sz="2400" dirty="0" err="1" smtClean="0">
                <a:latin typeface="Times New Roman" panose="02020603050405020304" pitchFamily="18" charset="0"/>
                <a:cs typeface="Times New Roman" panose="02020603050405020304" pitchFamily="18" charset="0"/>
              </a:rPr>
              <a:t>Негізгі</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компания мен </a:t>
            </a:r>
            <a:r>
              <a:rPr lang="ru-RU" sz="2400" dirty="0" err="1">
                <a:latin typeface="Times New Roman" panose="02020603050405020304" pitchFamily="18" charset="0"/>
                <a:cs typeface="Times New Roman" panose="02020603050405020304" pitchFamily="18" charset="0"/>
              </a:rPr>
              <a:t>еншілес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ұйымдар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арасындағы</a:t>
            </a:r>
            <a:r>
              <a:rPr lang="ru-RU" sz="2400" dirty="0">
                <a:latin typeface="Times New Roman" panose="02020603050405020304" pitchFamily="18" charset="0"/>
                <a:cs typeface="Times New Roman" panose="02020603050405020304" pitchFamily="18" charset="0"/>
              </a:rPr>
              <a:t> топ </a:t>
            </a:r>
            <a:r>
              <a:rPr lang="ru-RU" sz="2400" dirty="0" err="1">
                <a:latin typeface="Times New Roman" panose="02020603050405020304" pitchFamily="18" charset="0"/>
                <a:cs typeface="Times New Roman" panose="02020603050405020304" pitchFamily="18" charset="0"/>
              </a:rPr>
              <a:t>ішіндегі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операциялар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берешек</a:t>
            </a:r>
            <a:r>
              <a:rPr lang="ru-RU" sz="2400" dirty="0">
                <a:latin typeface="Times New Roman" panose="02020603050405020304" pitchFamily="18" charset="0"/>
                <a:cs typeface="Times New Roman" panose="02020603050405020304" pitchFamily="18" charset="0"/>
              </a:rPr>
              <a:t> </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6) </a:t>
            </a:r>
            <a:r>
              <a:rPr lang="ru-RU" sz="2400" dirty="0" err="1" smtClean="0">
                <a:latin typeface="Times New Roman" panose="02020603050405020304" pitchFamily="18" charset="0"/>
                <a:cs typeface="Times New Roman" panose="02020603050405020304" pitchFamily="18" charset="0"/>
              </a:rPr>
              <a:t>Акционерлік</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қоғамның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лауазымды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адамдарына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берешек</a:t>
            </a:r>
            <a:r>
              <a:rPr lang="ru-RU" sz="2400" dirty="0">
                <a:latin typeface="Times New Roman" panose="02020603050405020304" pitchFamily="18" charset="0"/>
                <a:cs typeface="Times New Roman" panose="02020603050405020304" pitchFamily="18" charset="0"/>
              </a:rPr>
              <a:t>.</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7) </a:t>
            </a:r>
            <a:r>
              <a:rPr lang="ru-RU" sz="2400" dirty="0" err="1" smtClean="0">
                <a:latin typeface="Times New Roman" panose="02020603050405020304" pitchFamily="18" charset="0"/>
                <a:cs typeface="Times New Roman" panose="02020603050405020304" pitchFamily="18" charset="0"/>
              </a:rPr>
              <a:t>Басқадай</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кредиторлық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берешек</a:t>
            </a:r>
            <a:r>
              <a:rPr lang="ru-RU" sz="2400" dirty="0">
                <a:latin typeface="Times New Roman" panose="02020603050405020304" pitchFamily="18" charset="0"/>
                <a:cs typeface="Times New Roman" panose="02020603050405020304" pitchFamily="18" charset="0"/>
              </a:rPr>
              <a:t>.</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Төленуге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тиісті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шоттар</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вексельдер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бабын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тексергенде</a:t>
            </a:r>
            <a:r>
              <a:rPr lang="ru-RU" sz="2400" dirty="0">
                <a:latin typeface="Times New Roman" panose="02020603050405020304" pitchFamily="18" charset="0"/>
                <a:cs typeface="Times New Roman" panose="02020603050405020304" pitchFamily="18" charset="0"/>
              </a:rPr>
              <a:t> аудитор </a:t>
            </a:r>
            <a:r>
              <a:rPr lang="ru-RU" sz="2400" dirty="0" err="1">
                <a:latin typeface="Times New Roman" panose="02020603050405020304" pitchFamily="18" charset="0"/>
                <a:cs typeface="Times New Roman" panose="02020603050405020304" pitchFamily="18" charset="0"/>
              </a:rPr>
              <a:t>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қалдығын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Төленетін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шоттар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шотымен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салыстыру</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қажет</a:t>
            </a:r>
            <a:r>
              <a:rPr lang="ru-RU" sz="2400" dirty="0" smtClean="0">
                <a:latin typeface="Times New Roman" panose="02020603050405020304" pitchFamily="18" charset="0"/>
                <a:cs typeface="Times New Roman" panose="02020603050405020304" pitchFamily="18" charset="0"/>
              </a:rPr>
              <a:t>.</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err="1" smtClean="0">
                <a:latin typeface="Times New Roman" panose="02020603050405020304" pitchFamily="18" charset="0"/>
                <a:cs typeface="Times New Roman" panose="02020603050405020304" pitchFamily="18" charset="0"/>
              </a:rPr>
              <a:t>Бұл</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шот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есептеулерді</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бағыт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жүргізу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қажет</a:t>
            </a:r>
            <a:r>
              <a:rPr lang="ru-RU" sz="2400" dirty="0">
                <a:latin typeface="Times New Roman" panose="02020603050405020304" pitchFamily="18" charset="0"/>
                <a:cs typeface="Times New Roman" panose="02020603050405020304" pitchFamily="18" charset="0"/>
              </a:rPr>
              <a:t>:</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қабылданған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материалдық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құндылықтар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орындалған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жұмыс</a:t>
            </a:r>
            <a:r>
              <a:rPr lang="ru-RU" sz="2400" dirty="0">
                <a:latin typeface="Times New Roman" panose="02020603050405020304" pitchFamily="18" charset="0"/>
                <a:cs typeface="Times New Roman" panose="02020603050405020304" pitchFamily="18" charset="0"/>
              </a:rPr>
              <a:t> пен </a:t>
            </a:r>
            <a:r>
              <a:rPr lang="ru-RU" sz="2400" dirty="0" err="1">
                <a:latin typeface="Times New Roman" panose="02020603050405020304" pitchFamily="18" charset="0"/>
                <a:cs typeface="Times New Roman" panose="02020603050405020304" pitchFamily="18" charset="0"/>
              </a:rPr>
              <a:t>көрсетілген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қызмет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үшін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төлемнің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дұрыстығын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талдау</a:t>
            </a:r>
            <a:r>
              <a:rPr lang="ru-RU" sz="2400" dirty="0">
                <a:latin typeface="Times New Roman" panose="02020603050405020304" pitchFamily="18" charset="0"/>
                <a:cs typeface="Times New Roman" panose="02020603050405020304" pitchFamily="18" charset="0"/>
              </a:rPr>
              <a:t>;</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жабдықтаушылардан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алынған</a:t>
            </a:r>
            <a:r>
              <a:rPr lang="ru-RU" sz="2400" dirty="0">
                <a:latin typeface="Times New Roman" panose="02020603050405020304" pitchFamily="18" charset="0"/>
                <a:cs typeface="Times New Roman" panose="02020603050405020304" pitchFamily="18" charset="0"/>
              </a:rPr>
              <a:t> ТМҚ </a:t>
            </a:r>
            <a:r>
              <a:rPr lang="ru-RU" sz="2400" dirty="0" err="1">
                <a:latin typeface="Times New Roman" panose="02020603050405020304" pitchFamily="18" charset="0"/>
                <a:cs typeface="Times New Roman" panose="02020603050405020304" pitchFamily="18" charset="0"/>
              </a:rPr>
              <a:t>кіріс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алудың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толықтығын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талдау</a:t>
            </a:r>
            <a:r>
              <a:rPr lang="ru-RU" sz="2400" dirty="0">
                <a:latin typeface="Times New Roman" panose="02020603050405020304" pitchFamily="18" charset="0"/>
                <a:cs typeface="Times New Roman" panose="02020603050405020304" pitchFamily="18" charset="0"/>
              </a:rPr>
              <a:t>.</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0548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0436" y="272955"/>
            <a:ext cx="10208525" cy="6168787"/>
          </a:xfrm>
        </p:spPr>
        <p:txBody>
          <a:bodyPr>
            <a:noAutofit/>
          </a:bodyPr>
          <a:lstStyle/>
          <a:p>
            <a:r>
              <a:rPr lang="ru-RU" sz="2700" dirty="0" smtClean="0">
                <a:latin typeface="Times New Roman" panose="02020603050405020304" pitchFamily="18" charset="0"/>
                <a:cs typeface="Times New Roman" panose="02020603050405020304" pitchFamily="18" charset="0"/>
              </a:rPr>
              <a:t>     </a:t>
            </a:r>
            <a:r>
              <a:rPr lang="ru-RU" sz="2700" dirty="0" err="1" smtClean="0">
                <a:latin typeface="Times New Roman" panose="02020603050405020304" pitchFamily="18" charset="0"/>
                <a:cs typeface="Times New Roman" panose="02020603050405020304" pitchFamily="18" charset="0"/>
              </a:rPr>
              <a:t>Жұмысшылармен</a:t>
            </a:r>
            <a:r>
              <a:rPr lang="ru-RU" sz="2700" dirty="0" smtClean="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қызметкерлерге</a:t>
            </a:r>
            <a:r>
              <a:rPr lang="ru-RU" sz="2700" dirty="0">
                <a:latin typeface="Times New Roman" panose="02020603050405020304" pitchFamily="18" charset="0"/>
                <a:cs typeface="Times New Roman" panose="02020603050405020304" pitchFamily="18" charset="0"/>
              </a:rPr>
              <a:t> </a:t>
            </a:r>
            <a:r>
              <a:rPr lang="ru-RU" sz="2700" b="1" i="1" dirty="0" err="1">
                <a:latin typeface="Times New Roman" panose="02020603050405020304" pitchFamily="18" charset="0"/>
                <a:cs typeface="Times New Roman" panose="02020603050405020304" pitchFamily="18" charset="0"/>
              </a:rPr>
              <a:t>еңбекақы</a:t>
            </a:r>
            <a:r>
              <a:rPr lang="ru-RU" sz="2700" b="1" i="1" dirty="0">
                <a:latin typeface="Times New Roman" panose="02020603050405020304" pitchFamily="18" charset="0"/>
                <a:cs typeface="Times New Roman" panose="02020603050405020304" pitchFamily="18" charset="0"/>
              </a:rPr>
              <a:t> </a:t>
            </a:r>
            <a:r>
              <a:rPr lang="ru-RU" sz="2700" b="1" i="1" dirty="0" err="1">
                <a:latin typeface="Times New Roman" panose="02020603050405020304" pitchFamily="18" charset="0"/>
                <a:cs typeface="Times New Roman" panose="02020603050405020304" pitchFamily="18" charset="0"/>
              </a:rPr>
              <a:t>төлеуді</a:t>
            </a:r>
            <a:r>
              <a:rPr lang="ru-RU" sz="2700" b="1" i="1" dirty="0">
                <a:latin typeface="Times New Roman" panose="02020603050405020304" pitchFamily="18" charset="0"/>
                <a:cs typeface="Times New Roman" panose="02020603050405020304" pitchFamily="18" charset="0"/>
              </a:rPr>
              <a:t> </a:t>
            </a:r>
            <a:r>
              <a:rPr lang="ru-RU" sz="2700" b="1" i="1" dirty="0" err="1">
                <a:latin typeface="Times New Roman" panose="02020603050405020304" pitchFamily="18" charset="0"/>
                <a:cs typeface="Times New Roman" panose="02020603050405020304" pitchFamily="18" charset="0"/>
              </a:rPr>
              <a:t>тексерудің</a:t>
            </a:r>
            <a:r>
              <a:rPr lang="ru-RU" sz="2700" b="1" i="1"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негізгі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міндеті-еңбекақы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төлеуде</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нормативтік-құқықтық</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актілердің</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сақталуын</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бақылау</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жалақыдан</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ұстап</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қалу</a:t>
            </a:r>
            <a:r>
              <a:rPr lang="ru-RU" sz="2700" dirty="0">
                <a:latin typeface="Times New Roman" panose="02020603050405020304" pitchFamily="18" charset="0"/>
                <a:cs typeface="Times New Roman" panose="02020603050405020304" pitchFamily="18" charset="0"/>
              </a:rPr>
              <a:t> мен </a:t>
            </a:r>
            <a:r>
              <a:rPr lang="ru-RU" sz="2700" dirty="0" err="1">
                <a:latin typeface="Times New Roman" panose="02020603050405020304" pitchFamily="18" charset="0"/>
                <a:cs typeface="Times New Roman" panose="02020603050405020304" pitchFamily="18" charset="0"/>
              </a:rPr>
              <a:t>еңбекақы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төлеуді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бухгалтерлік</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есепті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жүргізудің</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дұрыстығын</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тексеру</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болып</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табылады</a:t>
            </a:r>
            <a:r>
              <a:rPr lang="ru-RU" sz="2700" dirty="0">
                <a:latin typeface="Times New Roman" panose="02020603050405020304" pitchFamily="18" charset="0"/>
                <a:cs typeface="Times New Roman" panose="02020603050405020304" pitchFamily="18" charset="0"/>
              </a:rPr>
              <a:t>.</a:t>
            </a:r>
            <a:br>
              <a:rPr lang="ru-RU" sz="2700" dirty="0">
                <a:latin typeface="Times New Roman" panose="02020603050405020304" pitchFamily="18" charset="0"/>
                <a:cs typeface="Times New Roman" panose="02020603050405020304" pitchFamily="18" charset="0"/>
              </a:rPr>
            </a:b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Бақылау</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барысында</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қолданылатын</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ақпарат</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көздері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болып</a:t>
            </a:r>
            <a:r>
              <a:rPr lang="ru-RU" sz="2700" dirty="0">
                <a:latin typeface="Times New Roman" panose="02020603050405020304" pitchFamily="18" charset="0"/>
                <a:cs typeface="Times New Roman" panose="02020603050405020304" pitchFamily="18" charset="0"/>
              </a:rPr>
              <a:t> 3350 «</a:t>
            </a:r>
            <a:r>
              <a:rPr lang="ru-RU" sz="2700" dirty="0" err="1">
                <a:latin typeface="Times New Roman" panose="02020603050405020304" pitchFamily="18" charset="0"/>
                <a:cs typeface="Times New Roman" panose="02020603050405020304" pitchFamily="18" charset="0"/>
              </a:rPr>
              <a:t>Қызметкерлермен</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еңбекақы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бойынша</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есеп</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айырысу</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шоты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бойынша</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аналитикалық</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және</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синтетикалық</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мәліметтер</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өнімділіктің</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есебі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және</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еңбекке</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ақы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төлеуді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есептеу</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жөніндегі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бастапқы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құжаттар</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уақытша</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еңбекке</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жарамсыздық</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парақтары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еңбек</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демалысына</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төлемді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есептеу</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нормативті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құжаттар</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бұл</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операцияны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реттейтін</a:t>
            </a:r>
            <a:r>
              <a:rPr lang="ru-RU" sz="2700" dirty="0">
                <a:latin typeface="Times New Roman" panose="02020603050405020304" pitchFamily="18" charset="0"/>
                <a:cs typeface="Times New Roman" panose="02020603050405020304" pitchFamily="18" charset="0"/>
              </a:rPr>
              <a:t> ҚР «</a:t>
            </a:r>
            <a:r>
              <a:rPr lang="ru-RU" sz="2700" dirty="0" err="1">
                <a:latin typeface="Times New Roman" panose="02020603050405020304" pitchFamily="18" charset="0"/>
                <a:cs typeface="Times New Roman" panose="02020603050405020304" pitchFamily="18" charset="0"/>
              </a:rPr>
              <a:t>Еңбек</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туралы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заңы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Қызметкерлердің</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еңбегі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мәселелері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жөніндегі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әдістемелік</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ұсыныстар</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лоардың</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орташа</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еңбекақысын</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есептеу</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жөніндегі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нұсқаулық</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және</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т.б</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басшылыққа</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алынады</a:t>
            </a:r>
            <a:r>
              <a:rPr lang="ru-RU" sz="2700" dirty="0">
                <a:latin typeface="Times New Roman" panose="02020603050405020304" pitchFamily="18" charset="0"/>
                <a:cs typeface="Times New Roman" panose="02020603050405020304" pitchFamily="18" charset="0"/>
              </a:rPr>
              <a:t>. </a:t>
            </a:r>
            <a:br>
              <a:rPr lang="ru-RU" sz="2700" dirty="0">
                <a:latin typeface="Times New Roman" panose="02020603050405020304" pitchFamily="18" charset="0"/>
                <a:cs typeface="Times New Roman" panose="02020603050405020304" pitchFamily="18" charset="0"/>
              </a:rPr>
            </a:br>
            <a:endParaRPr lang="ru-RU" sz="2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3566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1380" y="245661"/>
            <a:ext cx="10249468" cy="6114196"/>
          </a:xfrm>
        </p:spPr>
        <p:txBody>
          <a:bodyPr>
            <a:noAutofit/>
          </a:bodyPr>
          <a:lstStyle/>
          <a:p>
            <a:r>
              <a:rPr lang="ru-RU" sz="2600" i="1" dirty="0" err="1">
                <a:latin typeface="Times New Roman" panose="02020603050405020304" pitchFamily="18" charset="0"/>
                <a:cs typeface="Times New Roman" panose="02020603050405020304" pitchFamily="18" charset="0"/>
              </a:rPr>
              <a:t>Аудиторлық</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тексерудің</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жүзеге</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асатын</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одан</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әрі</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кезеңдері</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мыналар</a:t>
            </a:r>
            <a:r>
              <a:rPr lang="ru-RU" sz="2600" i="1" dirty="0">
                <a:latin typeface="Times New Roman" panose="02020603050405020304" pitchFamily="18" charset="0"/>
                <a:cs typeface="Times New Roman" panose="02020603050405020304" pitchFamily="18" charset="0"/>
              </a:rPr>
              <a:t>:</a:t>
            </a:r>
            <a:r>
              <a:rPr lang="ru-RU" sz="2600" dirty="0">
                <a:latin typeface="Times New Roman" panose="02020603050405020304" pitchFamily="18" charset="0"/>
                <a:cs typeface="Times New Roman" panose="02020603050405020304" pitchFamily="18" charset="0"/>
              </a:rPr>
              <a:t/>
            </a:r>
            <a:br>
              <a:rPr lang="ru-RU" sz="2600" dirty="0">
                <a:latin typeface="Times New Roman" panose="02020603050405020304" pitchFamily="18" charset="0"/>
                <a:cs typeface="Times New Roman" panose="02020603050405020304" pitchFamily="18" charset="0"/>
              </a:rPr>
            </a:br>
            <a:r>
              <a:rPr lang="ru-RU" sz="2600" dirty="0">
                <a:latin typeface="Times New Roman" panose="02020603050405020304" pitchFamily="18" charset="0"/>
                <a:cs typeface="Times New Roman" panose="02020603050405020304" pitchFamily="18" charset="0"/>
              </a:rPr>
              <a:t>	- </a:t>
            </a:r>
            <a:r>
              <a:rPr lang="ru-RU" sz="2600" dirty="0" err="1">
                <a:latin typeface="Times New Roman" panose="02020603050405020304" pitchFamily="18" charset="0"/>
                <a:cs typeface="Times New Roman" panose="02020603050405020304" pitchFamily="18" charset="0"/>
              </a:rPr>
              <a:t>төлемді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есептеудің</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дұрыстығын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іріктеп</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тексеру</a:t>
            </a:r>
            <a:r>
              <a:rPr lang="ru-RU" sz="2600" dirty="0">
                <a:latin typeface="Times New Roman" panose="02020603050405020304" pitchFamily="18" charset="0"/>
                <a:cs typeface="Times New Roman" panose="02020603050405020304" pitchFamily="18" charset="0"/>
              </a:rPr>
              <a:t>;</a:t>
            </a:r>
            <a:br>
              <a:rPr lang="ru-RU" sz="2600" dirty="0">
                <a:latin typeface="Times New Roman" panose="02020603050405020304" pitchFamily="18" charset="0"/>
                <a:cs typeface="Times New Roman" panose="02020603050405020304" pitchFamily="18" charset="0"/>
              </a:rPr>
            </a:br>
            <a:r>
              <a:rPr lang="ru-RU" sz="2600" dirty="0">
                <a:latin typeface="Times New Roman" panose="02020603050405020304" pitchFamily="18" charset="0"/>
                <a:cs typeface="Times New Roman" panose="02020603050405020304" pitchFamily="18" charset="0"/>
              </a:rPr>
              <a:t>	- </a:t>
            </a:r>
            <a:r>
              <a:rPr lang="ru-RU" sz="2600" dirty="0" err="1">
                <a:latin typeface="Times New Roman" panose="02020603050405020304" pitchFamily="18" charset="0"/>
                <a:cs typeface="Times New Roman" panose="02020603050405020304" pitchFamily="18" charset="0"/>
              </a:rPr>
              <a:t>жұмыстың</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қалыпты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жағдайларынан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ауытқумен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байланысты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қосымша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ақыны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ресімдеу</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тәртібі</a:t>
            </a:r>
            <a:r>
              <a:rPr lang="ru-RU" sz="2600" dirty="0">
                <a:latin typeface="Times New Roman" panose="02020603050405020304" pitchFamily="18" charset="0"/>
                <a:cs typeface="Times New Roman" panose="02020603050405020304" pitchFamily="18" charset="0"/>
              </a:rPr>
              <a:t>;</a:t>
            </a:r>
            <a:br>
              <a:rPr lang="ru-RU" sz="2600" dirty="0">
                <a:latin typeface="Times New Roman" panose="02020603050405020304" pitchFamily="18" charset="0"/>
                <a:cs typeface="Times New Roman" panose="02020603050405020304" pitchFamily="18" charset="0"/>
              </a:rPr>
            </a:br>
            <a:r>
              <a:rPr lang="ru-RU" sz="2600" dirty="0">
                <a:latin typeface="Times New Roman" panose="02020603050405020304" pitchFamily="18" charset="0"/>
                <a:cs typeface="Times New Roman" panose="02020603050405020304" pitchFamily="18" charset="0"/>
              </a:rPr>
              <a:t>	- </a:t>
            </a:r>
            <a:r>
              <a:rPr lang="ru-RU" sz="2600" dirty="0" err="1">
                <a:latin typeface="Times New Roman" panose="02020603050405020304" pitchFamily="18" charset="0"/>
                <a:cs typeface="Times New Roman" panose="02020603050405020304" pitchFamily="18" charset="0"/>
              </a:rPr>
              <a:t>құжаттық</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ресімдеу</a:t>
            </a:r>
            <a:r>
              <a:rPr lang="ru-RU" sz="2600" dirty="0">
                <a:latin typeface="Times New Roman" panose="02020603050405020304" pitchFamily="18" charset="0"/>
                <a:cs typeface="Times New Roman" panose="02020603050405020304" pitchFamily="18" charset="0"/>
              </a:rPr>
              <a:t> мен </a:t>
            </a:r>
            <a:r>
              <a:rPr lang="ru-RU" sz="2600" dirty="0" err="1">
                <a:latin typeface="Times New Roman" panose="02020603050405020304" pitchFamily="18" charset="0"/>
                <a:cs typeface="Times New Roman" panose="02020603050405020304" pitchFamily="18" charset="0"/>
              </a:rPr>
              <a:t>іркілес</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төлемі</a:t>
            </a:r>
            <a:r>
              <a:rPr lang="ru-RU" sz="2600" dirty="0">
                <a:latin typeface="Times New Roman" panose="02020603050405020304" pitchFamily="18" charset="0"/>
                <a:cs typeface="Times New Roman" panose="02020603050405020304" pitchFamily="18" charset="0"/>
              </a:rPr>
              <a:t>;</a:t>
            </a:r>
            <a:br>
              <a:rPr lang="ru-RU" sz="2600" dirty="0">
                <a:latin typeface="Times New Roman" panose="02020603050405020304" pitchFamily="18" charset="0"/>
                <a:cs typeface="Times New Roman" panose="02020603050405020304" pitchFamily="18" charset="0"/>
              </a:rPr>
            </a:br>
            <a:r>
              <a:rPr lang="ru-RU" sz="2600" dirty="0">
                <a:latin typeface="Times New Roman" panose="02020603050405020304" pitchFamily="18" charset="0"/>
                <a:cs typeface="Times New Roman" panose="02020603050405020304" pitchFamily="18" charset="0"/>
              </a:rPr>
              <a:t>	- </a:t>
            </a:r>
            <a:r>
              <a:rPr lang="ru-RU" sz="2600" dirty="0" err="1">
                <a:latin typeface="Times New Roman" panose="02020603050405020304" pitchFamily="18" charset="0"/>
                <a:cs typeface="Times New Roman" panose="02020603050405020304" pitchFamily="18" charset="0"/>
              </a:rPr>
              <a:t>өнімнің</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ақауын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құжатпен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ресімдеу</a:t>
            </a:r>
            <a:r>
              <a:rPr lang="ru-RU" sz="2600" dirty="0">
                <a:latin typeface="Times New Roman" panose="02020603050405020304" pitchFamily="18" charset="0"/>
                <a:cs typeface="Times New Roman" panose="02020603050405020304" pitchFamily="18" charset="0"/>
              </a:rPr>
              <a:t> мен оны </a:t>
            </a:r>
            <a:r>
              <a:rPr lang="ru-RU" sz="2600" dirty="0" err="1">
                <a:latin typeface="Times New Roman" panose="02020603050405020304" pitchFamily="18" charset="0"/>
                <a:cs typeface="Times New Roman" panose="02020603050405020304" pitchFamily="18" charset="0"/>
              </a:rPr>
              <a:t>төлеу</a:t>
            </a:r>
            <a:r>
              <a:rPr lang="ru-RU" sz="2600" dirty="0">
                <a:latin typeface="Times New Roman" panose="02020603050405020304" pitchFamily="18" charset="0"/>
                <a:cs typeface="Times New Roman" panose="02020603050405020304" pitchFamily="18" charset="0"/>
              </a:rPr>
              <a:t>;</a:t>
            </a:r>
            <a:br>
              <a:rPr lang="ru-RU" sz="2600" dirty="0">
                <a:latin typeface="Times New Roman" panose="02020603050405020304" pitchFamily="18" charset="0"/>
                <a:cs typeface="Times New Roman" panose="02020603050405020304" pitchFamily="18" charset="0"/>
              </a:rPr>
            </a:br>
            <a:r>
              <a:rPr lang="ru-RU" sz="2600" dirty="0">
                <a:latin typeface="Times New Roman" panose="02020603050405020304" pitchFamily="18" charset="0"/>
                <a:cs typeface="Times New Roman" panose="02020603050405020304" pitchFamily="18" charset="0"/>
              </a:rPr>
              <a:t>	- </a:t>
            </a:r>
            <a:r>
              <a:rPr lang="ru-RU" sz="2600" dirty="0" err="1">
                <a:latin typeface="Times New Roman" panose="02020603050405020304" pitchFamily="18" charset="0"/>
                <a:cs typeface="Times New Roman" panose="02020603050405020304" pitchFamily="18" charset="0"/>
              </a:rPr>
              <a:t>түнгі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мезгілдегі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жұмысқа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қосымша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ақы</a:t>
            </a:r>
            <a:r>
              <a:rPr lang="ru-RU" sz="2600" dirty="0">
                <a:latin typeface="Times New Roman" panose="02020603050405020304" pitchFamily="18" charset="0"/>
                <a:cs typeface="Times New Roman" panose="02020603050405020304" pitchFamily="18" charset="0"/>
              </a:rPr>
              <a:t>;</a:t>
            </a:r>
            <a:br>
              <a:rPr lang="ru-RU" sz="2600" dirty="0">
                <a:latin typeface="Times New Roman" panose="02020603050405020304" pitchFamily="18" charset="0"/>
                <a:cs typeface="Times New Roman" panose="02020603050405020304" pitchFamily="18" charset="0"/>
              </a:rPr>
            </a:br>
            <a:r>
              <a:rPr lang="ru-RU" sz="2600" dirty="0">
                <a:latin typeface="Times New Roman" panose="02020603050405020304" pitchFamily="18" charset="0"/>
                <a:cs typeface="Times New Roman" panose="02020603050405020304" pitchFamily="18" charset="0"/>
              </a:rPr>
              <a:t>	- </a:t>
            </a:r>
            <a:r>
              <a:rPr lang="ru-RU" sz="2600" dirty="0" err="1">
                <a:latin typeface="Times New Roman" panose="02020603050405020304" pitchFamily="18" charset="0"/>
                <a:cs typeface="Times New Roman" panose="02020603050405020304" pitchFamily="18" charset="0"/>
              </a:rPr>
              <a:t>жұмыстан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тыс</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уақыттағы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еңбекті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өтеу</a:t>
            </a:r>
            <a:r>
              <a:rPr lang="ru-RU" sz="2600" dirty="0">
                <a:latin typeface="Times New Roman" panose="02020603050405020304" pitchFamily="18" charset="0"/>
                <a:cs typeface="Times New Roman" panose="02020603050405020304" pitchFamily="18" charset="0"/>
              </a:rPr>
              <a:t>;</a:t>
            </a:r>
            <a:br>
              <a:rPr lang="ru-RU" sz="2600" dirty="0">
                <a:latin typeface="Times New Roman" panose="02020603050405020304" pitchFamily="18" charset="0"/>
                <a:cs typeface="Times New Roman" panose="02020603050405020304" pitchFamily="18" charset="0"/>
              </a:rPr>
            </a:br>
            <a:r>
              <a:rPr lang="ru-RU" sz="2600" dirty="0">
                <a:latin typeface="Times New Roman" panose="02020603050405020304" pitchFamily="18" charset="0"/>
                <a:cs typeface="Times New Roman" panose="02020603050405020304" pitchFamily="18" charset="0"/>
              </a:rPr>
              <a:t>	- </a:t>
            </a:r>
            <a:r>
              <a:rPr lang="ru-RU" sz="2600" dirty="0" err="1">
                <a:latin typeface="Times New Roman" panose="02020603050405020304" pitchFamily="18" charset="0"/>
                <a:cs typeface="Times New Roman" panose="02020603050405020304" pitchFamily="18" charset="0"/>
              </a:rPr>
              <a:t>мерекелік</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кндердегі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жұмысқа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төлеу</a:t>
            </a:r>
            <a:r>
              <a:rPr lang="ru-RU" sz="2600" dirty="0">
                <a:latin typeface="Times New Roman" panose="02020603050405020304" pitchFamily="18" charset="0"/>
                <a:cs typeface="Times New Roman" panose="02020603050405020304" pitchFamily="18" charset="0"/>
              </a:rPr>
              <a:t>;</a:t>
            </a:r>
            <a:br>
              <a:rPr lang="ru-RU" sz="2600" dirty="0">
                <a:latin typeface="Times New Roman" panose="02020603050405020304" pitchFamily="18" charset="0"/>
                <a:cs typeface="Times New Roman" panose="02020603050405020304" pitchFamily="18" charset="0"/>
              </a:rPr>
            </a:br>
            <a:r>
              <a:rPr lang="ru-RU" sz="2600" dirty="0">
                <a:latin typeface="Times New Roman" panose="02020603050405020304" pitchFamily="18" charset="0"/>
                <a:cs typeface="Times New Roman" panose="02020603050405020304" pitchFamily="18" charset="0"/>
              </a:rPr>
              <a:t>	- </a:t>
            </a:r>
            <a:r>
              <a:rPr lang="ru-RU" sz="2600" dirty="0" err="1">
                <a:latin typeface="Times New Roman" panose="02020603050405020304" pitchFamily="18" charset="0"/>
                <a:cs typeface="Times New Roman" panose="02020603050405020304" pitchFamily="18" charset="0"/>
              </a:rPr>
              <a:t>іс</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жүзіндегі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заңнамада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қарастырылған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еңбек</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демалысына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жұмыстан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шығу</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жәрдемақысын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төлеу</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және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т.с.с</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жұмыспен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өтелмеген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уақытқа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төлем</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есептеу</a:t>
            </a:r>
            <a:r>
              <a:rPr lang="ru-RU" sz="2600" dirty="0">
                <a:latin typeface="Times New Roman" panose="02020603050405020304" pitchFamily="18" charset="0"/>
                <a:cs typeface="Times New Roman" panose="02020603050405020304" pitchFamily="18" charset="0"/>
              </a:rPr>
              <a:t>;</a:t>
            </a:r>
            <a:br>
              <a:rPr lang="ru-RU" sz="2600" dirty="0">
                <a:latin typeface="Times New Roman" panose="02020603050405020304" pitchFamily="18" charset="0"/>
                <a:cs typeface="Times New Roman" panose="02020603050405020304" pitchFamily="18" charset="0"/>
              </a:rPr>
            </a:br>
            <a:r>
              <a:rPr lang="ru-RU" sz="2600" dirty="0">
                <a:latin typeface="Times New Roman" panose="02020603050405020304" pitchFamily="18" charset="0"/>
                <a:cs typeface="Times New Roman" panose="02020603050405020304" pitchFamily="18" charset="0"/>
              </a:rPr>
              <a:t>	- </a:t>
            </a:r>
            <a:r>
              <a:rPr lang="ru-RU" sz="2600" dirty="0" err="1">
                <a:latin typeface="Times New Roman" panose="02020603050405020304" pitchFamily="18" charset="0"/>
                <a:cs typeface="Times New Roman" panose="02020603050405020304" pitchFamily="18" charset="0"/>
              </a:rPr>
              <a:t>уақытша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еңбекке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жарамсыздық</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бойынша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жәрдемақы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есептеу</a:t>
            </a:r>
            <a:r>
              <a:rPr lang="ru-RU" sz="2600" dirty="0">
                <a:latin typeface="Times New Roman" panose="02020603050405020304" pitchFamily="18" charset="0"/>
                <a:cs typeface="Times New Roman" panose="02020603050405020304" pitchFamily="18" charset="0"/>
              </a:rPr>
              <a:t>;</a:t>
            </a:r>
            <a:br>
              <a:rPr lang="ru-RU" sz="2600" dirty="0">
                <a:latin typeface="Times New Roman" panose="02020603050405020304" pitchFamily="18" charset="0"/>
                <a:cs typeface="Times New Roman" panose="02020603050405020304" pitchFamily="18" charset="0"/>
              </a:rPr>
            </a:br>
            <a:r>
              <a:rPr lang="ru-RU" sz="2600" dirty="0">
                <a:latin typeface="Times New Roman" panose="02020603050405020304" pitchFamily="18" charset="0"/>
                <a:cs typeface="Times New Roman" panose="02020603050405020304" pitchFamily="18" charset="0"/>
              </a:rPr>
              <a:t>	- </a:t>
            </a:r>
            <a:r>
              <a:rPr lang="ru-RU" sz="2600" dirty="0" err="1">
                <a:latin typeface="Times New Roman" panose="02020603050405020304" pitchFamily="18" charset="0"/>
                <a:cs typeface="Times New Roman" panose="02020603050405020304" pitchFamily="18" charset="0"/>
              </a:rPr>
              <a:t>жалақыдан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ұстаудың</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дұрыстығын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тексеру</a:t>
            </a:r>
            <a:r>
              <a:rPr lang="ru-RU" sz="2600" dirty="0">
                <a:latin typeface="Times New Roman" panose="02020603050405020304" pitchFamily="18" charset="0"/>
                <a:cs typeface="Times New Roman" panose="02020603050405020304" pitchFamily="18" charset="0"/>
              </a:rPr>
              <a:t>;</a:t>
            </a:r>
            <a:br>
              <a:rPr lang="ru-RU" sz="2600" dirty="0">
                <a:latin typeface="Times New Roman" panose="02020603050405020304" pitchFamily="18" charset="0"/>
                <a:cs typeface="Times New Roman" panose="02020603050405020304" pitchFamily="18" charset="0"/>
              </a:rPr>
            </a:br>
            <a:endParaRPr lang="ru-RU"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1023598"/>
      </p:ext>
    </p:extLst>
  </p:cSld>
  <p:clrMapOvr>
    <a:masterClrMapping/>
  </p:clrMapOvr>
</p:sld>
</file>

<file path=ppt/theme/theme1.xml><?xml version="1.0" encoding="utf-8"?>
<a:theme xmlns:a="http://schemas.openxmlformats.org/drawingml/2006/main" name="HDOfficeLightV0">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1_HDOfficeLightV0">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2_HDOfficeLightV0">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4.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2717</TotalTime>
  <Words>644</Words>
  <Application>Microsoft Office PowerPoint</Application>
  <PresentationFormat>Произвольный</PresentationFormat>
  <Paragraphs>57</Paragraphs>
  <Slides>17</Slides>
  <Notes>0</Notes>
  <HiddenSlides>0</HiddenSlides>
  <MMClips>0</MMClips>
  <ScaleCrop>false</ScaleCrop>
  <HeadingPairs>
    <vt:vector size="4" baseType="variant">
      <vt:variant>
        <vt:lpstr>Тема</vt:lpstr>
      </vt:variant>
      <vt:variant>
        <vt:i4>4</vt:i4>
      </vt:variant>
      <vt:variant>
        <vt:lpstr>Заголовки слайдов</vt:lpstr>
      </vt:variant>
      <vt:variant>
        <vt:i4>17</vt:i4>
      </vt:variant>
    </vt:vector>
  </HeadingPairs>
  <TitlesOfParts>
    <vt:vector size="21" baseType="lpstr">
      <vt:lpstr>HDOfficeLightV0</vt:lpstr>
      <vt:lpstr>1_HDOfficeLightV0</vt:lpstr>
      <vt:lpstr>2_HDOfficeLightV0</vt:lpstr>
      <vt:lpstr>Легкий дым</vt:lpstr>
      <vt:lpstr>Қазақстан Республикасының Білім және ғылым министрлігі Д.Серікбаев атындағы Шығыс Қазақстан мемлекеттік техникалық университеті   Тақырыбы: Міндеттемелер мен капиталдардың аудиті </vt:lpstr>
      <vt:lpstr>Мазмұны: </vt:lpstr>
      <vt:lpstr>Міндеттемелер - өткен мәмілелердің немесе өткен оқиғалардың нәтижесі. Олар ұзақ мерзімді және ағымдағы болып жіктеледі. Банктердің және банктен тыс мекемелердің ұзақ мерзімді қарыздары 1 жылдан астам мерзімге, әдетте, жаңа техниканы енгізу шығындарына, өндірісті кеңейтуге, оны қайта құруға қымбат бағалы жабдықты алуға және басқа мақсатты бағдарламаларға беріледі. </vt:lpstr>
      <vt:lpstr>Ұзақ мерзімді міндеттемелерді тексергенде, аудитор тиіс:  - баланстағы есепті кезеңнің басы соңындағы қалдықтың Бас кітаптың шоттары мен журнал-ордердің мәліметтеріне сәйкестігін анықтау; - бір мезгілде басқа кәсіпорындардан қарыз алудың негізділігімен заңдылығын да, сондай-ақ оларды өтеудің толықтығы мен мерзімділігін тексеру; -  қарыз және алған несие үшін процент төлеудің дұрыстығын тексеру, сондай-ақ кәсіпорынның өтелмеген қарыз (несие) қалдықтарымен бірге осы қарыз үшін банкке тиесілі процентті көрсету жайлы шешім қабылданғанын анықтау.        Ұзақ мерзімді міндеттемелердің сондай-ақ «Кейінге қалдырылған салықтар» бабы жатады. Бұл отандық бухгалтерлік есептің мүлдем жаңа объектісі, жаңа оның және «Салықтық төлем», «Табыс салығы», «Бухгалтерлік табыс», «Салықтық табыс», «Салықтық әсер» тағы басқаларының мазмұны 11 «Табыс салығы бойынша есеп» БЕС –те ашылып көрсетіледі. </vt:lpstr>
      <vt:lpstr> Қысқа мерзімді  міндеттемелерге банктердің қысқа мерзімді қарыздары, банктен тыс мекемелерден алынған қарыз және кредиторлық берешек жатады. Банктердің қысқа мерзімді қарыздары 1 жылдан аспайтын мерзімге беріледі.   Қысқа мерзімді қарыздарды алу мен өтеуге байланысты есептеу операциялары 3010 шоттарында ескеріледі. Бұл шоттардың әрқайсысында «Қысқа мерзімі қарыздар» аралық шоты бар. Бұл шоттар пассивті, олардың сальдосы есепті кезең айналым-қарызды өтеуге аударылған соманы, кредит бойынша айналым-қарызға алынған соманы көрсетеді. </vt:lpstr>
      <vt:lpstr>Кредиторлық берешек – кәсіпорынның басқа заңды немесе жеке тұлғаларға міндеттемелері (берешегі).  Пайда болуына қарай кредиторлық берешек қалыпты және ақталмаған болып бөлінеді.  Қалыпты кредиторлық берешек пен кәсіпорынның бизнес жоспарын орындау барысында, сондай-ақ есеп айырысудың іс жүзіндегі формалары мен байланыстыратын санаған жөн. Бұларға төлеу мерзімі келмеген акцептелген есеп –қисап құжаттары бойынша жабдықтаушыларға берешек және бюджетке төлемдері өтіп кеткен берешек және т.б.  Ақталмаған кредиторлық берешек болып бюджетпен есеп айырысу бойынша-қаржы органдарына, еңбекті өтеу бойынша-кәсіпорын қызметкерлеріне, мерзімінде төленбеген есеп-қисап құжаттары бойынша-жабдықтаушыларға және т.б. мерзімі өткен берешектер саналады. </vt:lpstr>
      <vt:lpstr>Кредиторлық берешектің есепті кезеңнің басы мен аяғындағы жағдайы баланста мынадай баптардың қалдықтарымен сипатталады: 1) Төленуге тиісті шоттар мен вексельдер. 2) Алынған аванстар. 3) Салықтар бойынша берешек 4) Төленуге тиісті дивиденттер 5) Негізгі компания мен еншілес ұйымдар арасындағы топ ішіндегі операциялар бойынша берешек  6) Акционерлік қоғамның лауазымды адамдарына берешек. 7) Басқадай кредиторлық берешек.  «Төленуге тиісті шоттар мен вексельдер» бабын тексергенде аудитор оның қалдығын  «Төленетін шоттар» шотымен салыстыру қажет. Бұл шот бойынша есептеулерді екі бағыт бойынша жүргізу қажет: - қабылданған материалдық құндылықтар, орындалған жұмыс пен көрсетілген қызмет үшін төлемнің дұрыстығын талдау; - жабдықтаушылардан алынған ТМҚ кіріс алудың толықтығын талдау. </vt:lpstr>
      <vt:lpstr>     Жұмысшылармен қызметкерлерге еңбекақы төлеуді тексерудің негізгі міндеті-еңбекақы төлеуде нормативтік-құқықтық актілердің сақталуын бақылау, жалақыдан ұстап қалу мен еңбекақы төлеуді бухгалтерлік есепті жүргізудің дұрыстығын тексеру болып табылады.  Бақылау барысында қолданылатын ақпарат көздері болып 3350 «Қызметкерлермен еңбекақы бойынша есеп айырысу» шоты бойынша аналитикалық және синтетикалық мәліметтер өнімділіктің есебі және еңбекке ақы төлеуді есептеу жөніндегі бастапқы құжаттар уақытша еңбекке жарамсыздық парақтары, еңбек демалысына төлемді есептеу, нормативті құжаттар, бұл операцияны реттейтін ҚР «Еңбек туралы» заңы, Қызметкерлердің еңбегі мәселелері жөніндегі әдістемелік ұсыныстар, лоардың орташа еңбекақысын есептеу жөніндегі нұсқаулық және т.б. басшылыққа алынады.  </vt:lpstr>
      <vt:lpstr>Аудиторлық тексерудің жүзеге асатын одан әрі кезеңдері мыналар:  - төлемді есептеудің дұрыстығын іріктеп тексеру;  - жұмыстың қалыпты жағдайларынан ауытқумен байланысты қосымша ақыны ресімдеу тәртібі;  - құжаттық ресімдеу мен іркілес төлемі;  - өнімнің ақауын құжатпен ресімдеу мен оны төлеу;  - түнгі мезгілдегі жұмысқа қосымша ақы;  - жұмыстан тыс уақыттағы еңбекті өтеу;  - мерекелік кндердегі жұмысқа төлеу;  - іс жүзіндегі заңнамада қарастырылған (еңбек демалысына, жұмыстан шығу жәрдемақысын төлеу және т.с.с.) жұмыспен өтелмеген уақытқа төлем есептеу;  - уақытша еңбекке жарамсыздық бойынша жәрдемақы есептеу;  - жалақыдан ұстаудың дұрыстығын тексеру; </vt:lpstr>
      <vt:lpstr>     Заңнамаларға сәйкес жалақыдан мыналар ұсталады:  - жеке табыс салығы, зейнетақы қорына аударымдар (ай сайынғы табысынан 10%); - бұрын берілген аванс бойынша берешекті, сондай-ақ арифметикалық қате нәтижесінде артық төленгне соманы өткізуге;  - есеп беретін сома бойынша берешекті өтеуге;  - пәтерақы, баланың мектепке дейінгі балалрға мекемеде тәрбиеленгені үшін, еңбеккерлердің кәсіпорынға келтірілген материалдық зиянның орнын толтыруға;  - ақшалай начеттар (заңсыз жұмсаған қаржыны біреудің мойнына жазу;) кредитке сатып алынған тауарға, газет пен журналдарға жазылғаны үшін; орындалатын (үкім) құжаттар бойынша, өнім ақауы үшін.  Жалақыдан басқа ұсталымдар еңбеккерлердің келісімімен ғана ұсталады.</vt:lpstr>
      <vt:lpstr>Қызметкерлермен еңбекақы бойынша есеп айырысуларды аудиторлық тексерудің бағдарламасы         </vt:lpstr>
      <vt:lpstr>     ҚР-ның «Бухгалтерлік есеп пен қаржылық есеп беру туралы» заңында бұл терминге мынандай анықтама берілген: «меншікті капитал – субъектінің міндеттемелері шегерілгеннен кейінгі активтері».      Меншікті капиталдың ерекшілігі - ол шаруашылық жүргізуші субъектінің актив көзі ретінде үнемі алға шығуы, соған орай оның бар-жоғы білінбейді.      30 «Қаржылық есеп беру ұсынуы» БЕС-де меншікті капиталға мыналар жатады деп көрсетілген: жарғылық, резервтік қосымша төленген және қосымша төленбеген капитал, бөлінбеген табыс (жабылмаған залал).      Жарғылық капитал кәсіпорын мүлкіне оны құрған кездегі қатысушылардың салымының жиынтығы болып табылады. Жарғылық капиталды белгілеу мен қалыптастыру тәртібі және пайдалану шаруашылық жүгізуші субъектінің іс қызыметінің өрісі мен жағдайына, ұйымдастыру құқықтық түрінде байланысты. </vt:lpstr>
      <vt:lpstr>Кесте 1 -  Жарғылық капитал аудитінің бағдарламасы</vt:lpstr>
      <vt:lpstr>Резервтік капитал – іс жүзінде заңнамамен құрылтайшы құжаттарға сәйкес болжанбаған шығындарды және инвесторларға осы мақсаттарға арналған табыс көлемі жетпеген жағдайда инвесторларға шығынның орнын жабу үшін құрылады.      Резервтік капиталдың пайда болуы міндетті және ерікті сипатта. Алғашқы жағдайда ол Қазақстан Республикасының заңнамасына сәйкес, ал екінші жағдайда – кәсіпорынның құрылтайшы құжаттарында немесе оның есеп саясатында белгіленген тәртіпке сәйкес құрылады. Егер кәсіпорынның құрылтайшы құжаттарында резервтік капитал құру көзделмесе, кәсіпорынның оның құруға құқығы жоқ.      Заңнама бойынша резервтік капитал құруға міндетті кәсіпорындар оны баланстың «Резервтік капитал» бабы бойынша көрсетеді. Осылайша ашық ақционерлік қоғам резервтік капиталды қоғамның шығындарын жабу үшін жарияланған жарғылық капиталдың 15%-нен кем емес мөлшерде жасауы тиіс. Қоғамның резервтік капиталы мемлекеттік тіркеуден өткен уақыттан бастап екі жыл ішінде құрылуы тиіс. </vt:lpstr>
      <vt:lpstr>     Аудит жүргізу барысында ең алдымен бухгалтерлік баланстың осы бабы бойынша тексеру кезең басындағы және соңындағы қалдықтарды Бас кітаптың 5510 «Есепті жылдың бөлінбеген табысы» және 5520 «Өткен жылдардың бөлінбеген табысы» шоттары арқылы және бұл шоттардың кредит бойынша айналымдары көрсетілетін 13 журнал-ордер мәліметтерімен салыстыру қажет.      Сосын бұл шоттардағы шаруашылық операцияларын көрсетудің дұрыстығын тексерген жөн. Есептік кезең ішіндегі табыстың (залалдың ) жиынтық сомасы шоттардың біріңғай  жоспарына сәйкес 5610 «Жиынтық табыс» шотында белгіленеді.      Корреспонденцияда бұл шоттың кредиті бойынша VI «Табыстар» бөлімінің шотымен алынған шығындардың жиынтық сомасы, дебет бойынша VII «Шығыстар» бөлімінің шотымен алынған шығындардың жиынтық сомасы көрсетіледі. Д-т 5610 және К-т 7000 шоттары; Д-т 6000 және К-т 5610 шоттары; Д-т 7510 және К-т 3110 шоттары; Д-т 5610 және К-т 7510; Д-т 5610 және 5510 шоттары. </vt:lpstr>
      <vt:lpstr>     5610 «Жиынтық табыс запал» шотыбойыншадебет кредит айналымдарын салыстыру арқылы 5610 «Есепті жылдың бөлінбеген табысы» шотына көшірілетін таза пайданың (залалдың) сомасы анықталады.      Егер есепті кезеңде пайда алынса, онда 5610 «Жиынтық табыс» шоты дебеттеледі және 5510 «Есепті жылдың бөлінбеген табысы» шоты кредиттеледі, ал зиян шексе, онда керісінше бухгалтерлік жазу түседі, яғни 5510 шот  дебеттеледі және 5610 шот кредиттеледі.      Жоғарыда айтылғандай, заңнамалар мен құрылтайшы құжаттарға сәкес жасалатын резервтік капиталға аударымдар есепті жылдың бөлінбеген табысы есебінен атқарылады. Есептегі жалдың залалын жабуға бағытталған резервтік капитал қаржысы сомасына 5410 бөлімшенің «Резервтік капитал» шоттары дебеттеледі және 5510 «Есептік жылдың бөлінбеген табысы» шоты кредиттеледі. </vt:lpstr>
      <vt:lpstr>Назарларыңызға рахмет!!!</vt:lpstr>
    </vt:vector>
  </TitlesOfParts>
  <Company>diakov.net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Описание,как функциональный тип речи</dc:title>
  <dc:creator>RePack by Diakov</dc:creator>
  <cp:lastModifiedBy>ninja997@mail.ru</cp:lastModifiedBy>
  <cp:revision>154</cp:revision>
  <dcterms:created xsi:type="dcterms:W3CDTF">2017-10-03T05:37:57Z</dcterms:created>
  <dcterms:modified xsi:type="dcterms:W3CDTF">2020-04-06T19:52:55Z</dcterms:modified>
</cp:coreProperties>
</file>